
<file path=[Content_Types].xml><?xml version="1.0" encoding="utf-8"?>
<Types xmlns="http://schemas.openxmlformats.org/package/2006/content-types">
  <Default Extension="xml" ContentType="application/xml"/>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8" r:id="rId2"/>
    <p:sldMasterId id="2147483675" r:id="rId3"/>
    <p:sldMasterId id="2147483683" r:id="rId4"/>
  </p:sldMasterIdLst>
  <p:notesMasterIdLst>
    <p:notesMasterId r:id="rId71"/>
  </p:notesMasterIdLst>
  <p:handoutMasterIdLst>
    <p:handoutMasterId r:id="rId72"/>
  </p:handoutMasterIdLst>
  <p:sldIdLst>
    <p:sldId id="340" r:id="rId5"/>
    <p:sldId id="365" r:id="rId6"/>
    <p:sldId id="353" r:id="rId7"/>
    <p:sldId id="300" r:id="rId8"/>
    <p:sldId id="269" r:id="rId9"/>
    <p:sldId id="295" r:id="rId10"/>
    <p:sldId id="342" r:id="rId11"/>
    <p:sldId id="261" r:id="rId12"/>
    <p:sldId id="301" r:id="rId13"/>
    <p:sldId id="302" r:id="rId14"/>
    <p:sldId id="304" r:id="rId15"/>
    <p:sldId id="305" r:id="rId16"/>
    <p:sldId id="270" r:id="rId17"/>
    <p:sldId id="343" r:id="rId18"/>
    <p:sldId id="262" r:id="rId19"/>
    <p:sldId id="344" r:id="rId20"/>
    <p:sldId id="264" r:id="rId21"/>
    <p:sldId id="263" r:id="rId22"/>
    <p:sldId id="265" r:id="rId23"/>
    <p:sldId id="266" r:id="rId24"/>
    <p:sldId id="267" r:id="rId25"/>
    <p:sldId id="260" r:id="rId26"/>
    <p:sldId id="276" r:id="rId27"/>
    <p:sldId id="361" r:id="rId28"/>
    <p:sldId id="285" r:id="rId29"/>
    <p:sldId id="286" r:id="rId30"/>
    <p:sldId id="287" r:id="rId31"/>
    <p:sldId id="288" r:id="rId32"/>
    <p:sldId id="289" r:id="rId33"/>
    <p:sldId id="290" r:id="rId34"/>
    <p:sldId id="278" r:id="rId35"/>
    <p:sldId id="277" r:id="rId36"/>
    <p:sldId id="282" r:id="rId37"/>
    <p:sldId id="281" r:id="rId38"/>
    <p:sldId id="291" r:id="rId39"/>
    <p:sldId id="292" r:id="rId40"/>
    <p:sldId id="346" r:id="rId41"/>
    <p:sldId id="271" r:id="rId42"/>
    <p:sldId id="273" r:id="rId43"/>
    <p:sldId id="313" r:id="rId44"/>
    <p:sldId id="314" r:id="rId45"/>
    <p:sldId id="306" r:id="rId46"/>
    <p:sldId id="296" r:id="rId47"/>
    <p:sldId id="297" r:id="rId48"/>
    <p:sldId id="299" r:id="rId49"/>
    <p:sldId id="309" r:id="rId50"/>
    <p:sldId id="351" r:id="rId51"/>
    <p:sldId id="352" r:id="rId52"/>
    <p:sldId id="315" r:id="rId53"/>
    <p:sldId id="316" r:id="rId54"/>
    <p:sldId id="317" r:id="rId55"/>
    <p:sldId id="318" r:id="rId56"/>
    <p:sldId id="347" r:id="rId57"/>
    <p:sldId id="320" r:id="rId58"/>
    <p:sldId id="319" r:id="rId59"/>
    <p:sldId id="312" r:id="rId60"/>
    <p:sldId id="348" r:id="rId61"/>
    <p:sldId id="354" r:id="rId62"/>
    <p:sldId id="355" r:id="rId63"/>
    <p:sldId id="356" r:id="rId64"/>
    <p:sldId id="357" r:id="rId65"/>
    <p:sldId id="358" r:id="rId66"/>
    <p:sldId id="359" r:id="rId67"/>
    <p:sldId id="360" r:id="rId68"/>
    <p:sldId id="349" r:id="rId69"/>
    <p:sldId id="362"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5CBF320-6008-6542-B220-BEBE1065E4FE}">
          <p14:sldIdLst>
            <p14:sldId id="340"/>
            <p14:sldId id="365"/>
          </p14:sldIdLst>
        </p14:section>
        <p14:section name="Untitled Section" id="{228F3289-55AF-8342-A5EC-C24C94E39605}">
          <p14:sldIdLst/>
        </p14:section>
        <p14:section name="Untitled Section" id="{487DFFD7-D9FB-624E-8A5D-0CF2D1C867CC}">
          <p14:sldIdLst>
            <p14:sldId id="353"/>
            <p14:sldId id="300"/>
            <p14:sldId id="269"/>
          </p14:sldIdLst>
        </p14:section>
        <p14:section name="Untitled Section" id="{5CB481DB-501C-9248-ABB3-067E4423CCFE}">
          <p14:sldIdLst>
            <p14:sldId id="295"/>
            <p14:sldId id="342"/>
            <p14:sldId id="261"/>
            <p14:sldId id="301"/>
            <p14:sldId id="302"/>
            <p14:sldId id="304"/>
            <p14:sldId id="305"/>
            <p14:sldId id="270"/>
            <p14:sldId id="343"/>
            <p14:sldId id="262"/>
            <p14:sldId id="344"/>
            <p14:sldId id="264"/>
            <p14:sldId id="263"/>
            <p14:sldId id="265"/>
            <p14:sldId id="266"/>
            <p14:sldId id="267"/>
            <p14:sldId id="260"/>
            <p14:sldId id="276"/>
            <p14:sldId id="361"/>
            <p14:sldId id="285"/>
            <p14:sldId id="286"/>
            <p14:sldId id="287"/>
            <p14:sldId id="288"/>
            <p14:sldId id="289"/>
            <p14:sldId id="290"/>
            <p14:sldId id="278"/>
            <p14:sldId id="277"/>
            <p14:sldId id="282"/>
            <p14:sldId id="281"/>
            <p14:sldId id="291"/>
            <p14:sldId id="292"/>
            <p14:sldId id="346"/>
            <p14:sldId id="271"/>
            <p14:sldId id="273"/>
            <p14:sldId id="313"/>
            <p14:sldId id="314"/>
            <p14:sldId id="306"/>
            <p14:sldId id="296"/>
            <p14:sldId id="297"/>
            <p14:sldId id="299"/>
            <p14:sldId id="309"/>
            <p14:sldId id="351"/>
            <p14:sldId id="352"/>
            <p14:sldId id="315"/>
            <p14:sldId id="316"/>
            <p14:sldId id="317"/>
            <p14:sldId id="318"/>
            <p14:sldId id="347"/>
            <p14:sldId id="320"/>
            <p14:sldId id="319"/>
            <p14:sldId id="312"/>
            <p14:sldId id="348"/>
            <p14:sldId id="354"/>
            <p14:sldId id="355"/>
            <p14:sldId id="356"/>
            <p14:sldId id="357"/>
            <p14:sldId id="358"/>
            <p14:sldId id="359"/>
            <p14:sldId id="360"/>
            <p14:sldId id="349"/>
            <p14:sldId id="362"/>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chael Levine" initials="RL" lastIdx="24" clrIdx="0"/>
  <p:cmAuthor id="1" name="Paul Lauricella" initials="PL" lastIdx="8" clrIdx="1">
    <p:extLst/>
  </p:cmAuthor>
  <p:cmAuthor id="2" name="Paul Lauricella" initials="PL [2]" lastIdx="1" clrIdx="2">
    <p:extLst/>
  </p:cmAuthor>
  <p:cmAuthor id="3" name="Paul Lauricella" initials="PL [3]" lastIdx="1" clrIdx="3">
    <p:extLst/>
  </p:cmAuthor>
  <p:cmAuthor id="4" name="Paul Lauricella" initials="PL [4]" lastIdx="1" clrIdx="4">
    <p:extLst/>
  </p:cmAuthor>
  <p:cmAuthor id="5" name="Paul Lauricella" initials="PL [5]" lastIdx="1" clrIdx="5">
    <p:extLst/>
  </p:cmAuthor>
  <p:cmAuthor id="6" name="Elizabeth Neely" initials="EN" lastIdx="1" clrIdx="6">
    <p:extLst/>
  </p:cmAuthor>
  <p:cmAuthor id="7" name="Elizabeth Neely" initials="EN [2]" lastIdx="1" clrIdx="7">
    <p:extLst/>
  </p:cmAuthor>
  <p:cmAuthor id="8" name="Elizabeth Neely" initials="EN [3]" lastIdx="1" clrIdx="8">
    <p:extLst/>
  </p:cmAuthor>
  <p:cmAuthor id="9" name="Elizabeth Neely" initials="EN [4]" lastIdx="1" clrIdx="9">
    <p:extLst/>
  </p:cmAuthor>
  <p:cmAuthor id="10" name="Elizabeth Neely" initials="EN [5]" lastIdx="1" clrIdx="10">
    <p:extLst/>
  </p:cmAuthor>
  <p:cmAuthor id="11" name="Elizabeth Neely" initials="EN [6]" lastIdx="1" clrIdx="11">
    <p:extLst/>
  </p:cmAuthor>
  <p:cmAuthor id="12" name="Elizabeth Neely" initials="EN [7]" lastIdx="1" clrIdx="12">
    <p:extLst/>
  </p:cmAuthor>
  <p:cmAuthor id="13" name="Elizabeth Neely" initials="EN [8]" lastIdx="1" clrIdx="13">
    <p:extLst/>
  </p:cmAuthor>
  <p:cmAuthor id="14" name="Elizabeth Neely" initials="EN [9]" lastIdx="1" clrIdx="14">
    <p:extLst/>
  </p:cmAuthor>
  <p:cmAuthor id="15" name="Elizabeth Neely" initials="EN [10]" lastIdx="1" clrIdx="15">
    <p:extLst/>
  </p:cmAuthor>
  <p:cmAuthor id="16" name="Paul Luricella" initials="" lastIdx="17" clrIdx="16"/>
  <p:cmAuthor id="17" name="Laura Lattimer" initials="LL" lastIdx="28" clrIdx="17">
    <p:extLst/>
  </p:cmAuthor>
  <p:cmAuthor id="18" name="Laura Lattimer" initials="LL [2]" lastIdx="1" clrIdx="18">
    <p:extLst/>
  </p:cmAuthor>
  <p:cmAuthor id="19" name="Laura Lattimer" initials="LL [3]" lastIdx="1" clrIdx="19">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9" frameSlides="1"/>
  <p:clrMru>
    <a:srgbClr val="FFFFFF"/>
    <a:srgbClr val="AC4D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81" autoAdjust="0"/>
    <p:restoredTop sz="86477" autoAdjust="0"/>
  </p:normalViewPr>
  <p:slideViewPr>
    <p:cSldViewPr snapToGrid="0" snapToObjects="1">
      <p:cViewPr varScale="1">
        <p:scale>
          <a:sx n="127" d="100"/>
          <a:sy n="127" d="100"/>
        </p:scale>
        <p:origin x="552" y="1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72" d="100"/>
        <a:sy n="72" d="100"/>
      </p:scale>
      <p:origin x="0" y="10912"/>
    </p:cViewPr>
  </p:sorterViewPr>
  <p:notesViewPr>
    <p:cSldViewPr snapToGrid="0" snapToObjects="1">
      <p:cViewPr varScale="1">
        <p:scale>
          <a:sx n="149" d="100"/>
          <a:sy n="149" d="100"/>
        </p:scale>
        <p:origin x="-848"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70" Type="http://schemas.openxmlformats.org/officeDocument/2006/relationships/slide" Target="slides/slide66.xml"/><Relationship Id="rId71" Type="http://schemas.openxmlformats.org/officeDocument/2006/relationships/notesMaster" Target="notesMasters/notesMaster1.xml"/><Relationship Id="rId72" Type="http://schemas.openxmlformats.org/officeDocument/2006/relationships/handoutMaster" Target="handoutMasters/handoutMaster1.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73" Type="http://schemas.openxmlformats.org/officeDocument/2006/relationships/commentAuthors" Target="commentAuthors.xml"/><Relationship Id="rId74" Type="http://schemas.openxmlformats.org/officeDocument/2006/relationships/presProps" Target="presProps.xml"/><Relationship Id="rId75" Type="http://schemas.openxmlformats.org/officeDocument/2006/relationships/viewProps" Target="viewProps.xml"/><Relationship Id="rId76" Type="http://schemas.openxmlformats.org/officeDocument/2006/relationships/theme" Target="theme/theme1.xml"/><Relationship Id="rId77" Type="http://schemas.openxmlformats.org/officeDocument/2006/relationships/tableStyles" Target="tableStyles.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C52A3DB-74F1-D145-AE0E-C10CD8951956}" type="datetimeFigureOut">
              <a:rPr lang="en-US" smtClean="0"/>
              <a:t>3/31/17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B624A9D-8846-3D4D-BB97-45E762FF07E8}" type="slidenum">
              <a:rPr lang="en-US" smtClean="0"/>
              <a:t>‹#›</a:t>
            </a:fld>
            <a:endParaRPr lang="en-US"/>
          </a:p>
        </p:txBody>
      </p:sp>
    </p:spTree>
    <p:extLst>
      <p:ext uri="{BB962C8B-B14F-4D97-AF65-F5344CB8AC3E}">
        <p14:creationId xmlns:p14="http://schemas.microsoft.com/office/powerpoint/2010/main" val="7970525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FD1DA8-76B7-C747-BC69-40A270BAD9C0}" type="datetimeFigureOut">
              <a:rPr lang="en-US" smtClean="0"/>
              <a:t>3/31/17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215C91-EE9A-2B40-81D7-C2309A793247}" type="slidenum">
              <a:rPr lang="en-US" smtClean="0"/>
              <a:t>‹#›</a:t>
            </a:fld>
            <a:endParaRPr lang="en-US"/>
          </a:p>
        </p:txBody>
      </p:sp>
    </p:spTree>
    <p:extLst>
      <p:ext uri="{BB962C8B-B14F-4D97-AF65-F5344CB8AC3E}">
        <p14:creationId xmlns:p14="http://schemas.microsoft.com/office/powerpoint/2010/main" val="28751503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 Id="rId3" Type="http://schemas.openxmlformats.org/officeDocument/2006/relationships/hyperlink" Target="http://www.veteranscrisisline.net/starttheconversation"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 Id="rId3" Type="http://schemas.openxmlformats.org/officeDocument/2006/relationships/hyperlink" Target="https://www.veteranscrisisline.net/GetHelp/ResourceLocator.aspx"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 Id="rId3" Type="http://schemas.openxmlformats.org/officeDocument/2006/relationships/hyperlink" Target="https://findtreatment.samhsa.gov/"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maketheconnection.net/symptoms/anger-irritability" TargetMode="External"/><Relationship Id="rId4" Type="http://schemas.openxmlformats.org/officeDocument/2006/relationships/hyperlink" Target="http://maketheconnection.net/symptoms/relationship-problems" TargetMode="External"/><Relationship Id="rId5" Type="http://schemas.openxmlformats.org/officeDocument/2006/relationships/hyperlink" Target="http://maketheconnection.net/events/death-family-friends" TargetMode="External"/><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maketheconnection.net/symptoms/stress-anxiety" TargetMode="External"/><Relationship Id="rId4" Type="http://schemas.openxmlformats.org/officeDocument/2006/relationships/hyperlink" Target="http://maketheconnection.net/symptoms/relationship-problems" TargetMode="External"/><Relationship Id="rId5" Type="http://schemas.openxmlformats.org/officeDocument/2006/relationships/hyperlink" Target="http://maketheconnection.net/events/jobs-employment" TargetMode="External"/><Relationship Id="rId6" Type="http://schemas.openxmlformats.org/officeDocument/2006/relationships/hyperlink" Target="http://maketheconnection.net/events/students-higher-education" TargetMode="External"/><Relationship Id="rId7" Type="http://schemas.openxmlformats.org/officeDocument/2006/relationships/hyperlink" Target="http://maketheconnection.net/events/transitioning-from-service" TargetMode="External"/><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 Id="rId3" Type="http://schemas.openxmlformats.org/officeDocument/2006/relationships/hyperlink" Target="http://maketheconnection.net/symptoms/stress-anxiety"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maketheconnection.net/events/death-family-friends" TargetMode="External"/><Relationship Id="rId4" Type="http://schemas.openxmlformats.org/officeDocument/2006/relationships/hyperlink" Target="http://maketheconnection.net/symptoms/stress-anxiety" TargetMode="External"/><Relationship Id="rId5" Type="http://schemas.openxmlformats.org/officeDocument/2006/relationships/hyperlink" Target="http://maketheconnection.net/symptoms/relationship-problems" TargetMode="External"/><Relationship Id="rId6" Type="http://schemas.openxmlformats.org/officeDocument/2006/relationships/hyperlink" Target="http://maketheconnection.net/symptoms/loss-of-interest" TargetMode="External"/><Relationship Id="rId7" Type="http://schemas.openxmlformats.org/officeDocument/2006/relationships/hyperlink" Target="http://maketheconnection.net/symptoms/chronic-pain" TargetMode="External"/><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1" Type="http://schemas.openxmlformats.org/officeDocument/2006/relationships/hyperlink" Target="http://maketheconnection.net/events/jobs-employment/" TargetMode="External"/><Relationship Id="rId12" Type="http://schemas.openxmlformats.org/officeDocument/2006/relationships/hyperlink" Target="http://maketheconnection.net/symptoms/chronic-pain/" TargetMode="External"/><Relationship Id="rId13" Type="http://schemas.openxmlformats.org/officeDocument/2006/relationships/hyperlink" Target="http://maketheconnection.net/symptoms/eating-problems" TargetMode="External"/><Relationship Id="rId1" Type="http://schemas.openxmlformats.org/officeDocument/2006/relationships/notesMaster" Target="../notesMasters/notesMaster1.xml"/><Relationship Id="rId2" Type="http://schemas.openxmlformats.org/officeDocument/2006/relationships/slide" Target="../slides/slide36.xml"/><Relationship Id="rId3" Type="http://schemas.openxmlformats.org/officeDocument/2006/relationships/hyperlink" Target="http://maketheconnection.net/conditions/depression/" TargetMode="External"/><Relationship Id="rId4" Type="http://schemas.openxmlformats.org/officeDocument/2006/relationships/hyperlink" Target="http://maketheconnection.net/symptoms/anger-irritability/" TargetMode="External"/><Relationship Id="rId5" Type="http://schemas.openxmlformats.org/officeDocument/2006/relationships/hyperlink" Target="http://maketheconnection.net/symptoms/trouble-sleeping/" TargetMode="External"/><Relationship Id="rId6" Type="http://schemas.openxmlformats.org/officeDocument/2006/relationships/hyperlink" Target="http://maketheconnection.net/symptoms/nightmares/" TargetMode="External"/><Relationship Id="rId7" Type="http://schemas.openxmlformats.org/officeDocument/2006/relationships/hyperlink" Target="http://maketheconnection.net/symptoms/difficulty-concentrating/" TargetMode="External"/><Relationship Id="rId8" Type="http://schemas.openxmlformats.org/officeDocument/2006/relationships/hyperlink" Target="http://maketheconnection.net/symptoms/alcohol-drug-problems/" TargetMode="External"/><Relationship Id="rId9" Type="http://schemas.openxmlformats.org/officeDocument/2006/relationships/hyperlink" Target="http://maketheconnection.net/symptoms/hypervigilance/" TargetMode="External"/><Relationship Id="rId10" Type="http://schemas.openxmlformats.org/officeDocument/2006/relationships/hyperlink" Target="http://maketheconnection.net/symptoms/relationship-problems/"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 Id="rId3" Type="http://schemas.openxmlformats.org/officeDocument/2006/relationships/hyperlink" Target="http://www.mentalhealth.va.gov/communityproviders/clinic_suicideprevention.asp#sthash.YHvRTU2b.jnKPuuWh.dpbs" TargetMode="Externa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veteranscrisisline.net/GetHelp/ResourceLocator.aspx" TargetMode="External"/><Relationship Id="rId4" Type="http://schemas.openxmlformats.org/officeDocument/2006/relationships/hyperlink" Target="http://www.veteranscrisisline.net/" TargetMode="External"/><Relationship Id="rId5" Type="http://schemas.openxmlformats.org/officeDocument/2006/relationships/hyperlink" Target="http://www.maketheconnection.net/" TargetMode="External"/><Relationship Id="rId6" Type="http://schemas.openxmlformats.org/officeDocument/2006/relationships/hyperlink" Target="http://www.mentalhealth.va.gov/" TargetMode="External"/><Relationship Id="rId7" Type="http://schemas.openxmlformats.org/officeDocument/2006/relationships/hyperlink" Target="http://www.mentalhealth.va.gov/communityproviders/index.asp#sthash.dr7Grxrf.dpbs" TargetMode="External"/><Relationship Id="rId8" Type="http://schemas.openxmlformats.org/officeDocument/2006/relationships/hyperlink" Target="http://www.mirecc.va.gov/coaching/" TargetMode="External"/><Relationship Id="rId9" Type="http://schemas.openxmlformats.org/officeDocument/2006/relationships/hyperlink" Target="http://www.vetcenter.va.gov/" TargetMode="External"/><Relationship Id="rId10" Type="http://schemas.openxmlformats.org/officeDocument/2006/relationships/hyperlink" Target="http://www.caregiver.va.gov/" TargetMode="External"/><Relationship Id="rId11" Type="http://schemas.openxmlformats.org/officeDocument/2006/relationships/hyperlink" Target="http://explore.va.gov/" TargetMode="External"/><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Include in all decks</a:t>
            </a:r>
          </a:p>
          <a:p>
            <a:endParaRPr lang="en-US" dirty="0"/>
          </a:p>
        </p:txBody>
      </p:sp>
      <p:sp>
        <p:nvSpPr>
          <p:cNvPr id="4" name="Slide Number Placeholder 3"/>
          <p:cNvSpPr>
            <a:spLocks noGrp="1"/>
          </p:cNvSpPr>
          <p:nvPr>
            <p:ph type="sldNum" sz="quarter" idx="10"/>
          </p:nvPr>
        </p:nvSpPr>
        <p:spPr/>
        <p:txBody>
          <a:bodyPr/>
          <a:lstStyle/>
          <a:p>
            <a:fld id="{9A215C91-EE9A-2B40-81D7-C2309A793247}" type="slidenum">
              <a:rPr lang="en-US" smtClean="0"/>
              <a:t>1</a:t>
            </a:fld>
            <a:endParaRPr lang="en-US"/>
          </a:p>
        </p:txBody>
      </p:sp>
    </p:spTree>
    <p:extLst>
      <p:ext uri="{BB962C8B-B14F-4D97-AF65-F5344CB8AC3E}">
        <p14:creationId xmlns:p14="http://schemas.microsoft.com/office/powerpoint/2010/main" val="3342534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Include</a:t>
            </a:r>
            <a:r>
              <a:rPr lang="en-US" i="1" baseline="0" dirty="0" smtClean="0"/>
              <a:t> when relevant [Risk factors: Women Veterans]</a:t>
            </a:r>
            <a:endParaRPr lang="en-US" i="1" dirty="0"/>
          </a:p>
        </p:txBody>
      </p:sp>
      <p:sp>
        <p:nvSpPr>
          <p:cNvPr id="4" name="Slide Number Placeholder 3"/>
          <p:cNvSpPr>
            <a:spLocks noGrp="1"/>
          </p:cNvSpPr>
          <p:nvPr>
            <p:ph type="sldNum" sz="quarter" idx="10"/>
          </p:nvPr>
        </p:nvSpPr>
        <p:spPr/>
        <p:txBody>
          <a:bodyPr/>
          <a:lstStyle/>
          <a:p>
            <a:fld id="{9A215C91-EE9A-2B40-81D7-C2309A793247}" type="slidenum">
              <a:rPr lang="en-US" smtClean="0"/>
              <a:t>11</a:t>
            </a:fld>
            <a:endParaRPr lang="en-US"/>
          </a:p>
        </p:txBody>
      </p:sp>
    </p:spTree>
    <p:extLst>
      <p:ext uri="{BB962C8B-B14F-4D97-AF65-F5344CB8AC3E}">
        <p14:creationId xmlns:p14="http://schemas.microsoft.com/office/powerpoint/2010/main" val="1292208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Include when relevant [Risk factors: Attempt</a:t>
            </a:r>
            <a:r>
              <a:rPr lang="en-US" i="1" baseline="0" dirty="0" smtClean="0"/>
              <a:t> survivors[</a:t>
            </a:r>
            <a:endParaRPr lang="en-US" i="1" dirty="0"/>
          </a:p>
        </p:txBody>
      </p:sp>
      <p:sp>
        <p:nvSpPr>
          <p:cNvPr id="4" name="Slide Number Placeholder 3"/>
          <p:cNvSpPr>
            <a:spLocks noGrp="1"/>
          </p:cNvSpPr>
          <p:nvPr>
            <p:ph type="sldNum" sz="quarter" idx="10"/>
          </p:nvPr>
        </p:nvSpPr>
        <p:spPr/>
        <p:txBody>
          <a:bodyPr/>
          <a:lstStyle/>
          <a:p>
            <a:fld id="{9A215C91-EE9A-2B40-81D7-C2309A793247}" type="slidenum">
              <a:rPr lang="en-US" smtClean="0"/>
              <a:t>12</a:t>
            </a:fld>
            <a:endParaRPr lang="en-US"/>
          </a:p>
        </p:txBody>
      </p:sp>
    </p:spTree>
    <p:extLst>
      <p:ext uri="{BB962C8B-B14F-4D97-AF65-F5344CB8AC3E}">
        <p14:creationId xmlns:p14="http://schemas.microsoft.com/office/powerpoint/2010/main" val="12922080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Include in all decks</a:t>
            </a:r>
            <a:r>
              <a:rPr lang="en-US" i="1" baseline="0" dirty="0" smtClean="0"/>
              <a:t> </a:t>
            </a:r>
          </a:p>
          <a:p>
            <a:endParaRPr lang="en-US" i="1" baseline="0" dirty="0" smtClean="0"/>
          </a:p>
          <a:p>
            <a:r>
              <a:rPr lang="en-US" sz="1400" b="1" dirty="0" smtClean="0"/>
              <a:t>Researchers have identified the following factors as likely to reduce the risk for suicidal behavior and suicide in a person going through a difficult time:</a:t>
            </a:r>
          </a:p>
          <a:p>
            <a:pPr marL="342900" lvl="0" indent="-342900">
              <a:buFont typeface="Arial"/>
              <a:buChar char="•"/>
            </a:pPr>
            <a:r>
              <a:rPr lang="en-US" sz="1200" dirty="0" smtClean="0"/>
              <a:t>Feeling connected (to a relative, friend, community, or job, for example)</a:t>
            </a:r>
          </a:p>
          <a:p>
            <a:pPr marL="342900" lvl="0" indent="-342900">
              <a:buFont typeface="Arial"/>
              <a:buChar char="•"/>
            </a:pPr>
            <a:r>
              <a:rPr lang="en-US" sz="1200" dirty="0" smtClean="0"/>
              <a:t>Having people to rely on and to share personal experiences with</a:t>
            </a:r>
          </a:p>
          <a:p>
            <a:pPr marL="342900" lvl="0" indent="-342900">
              <a:buFont typeface="Arial"/>
              <a:buChar char="•"/>
            </a:pPr>
            <a:r>
              <a:rPr lang="en-US" sz="1200" dirty="0" smtClean="0"/>
              <a:t>Having a caretaker role (to children or cherished pets, for example) </a:t>
            </a:r>
          </a:p>
          <a:p>
            <a:pPr marL="342900" lvl="0" indent="-342900">
              <a:buFont typeface="Arial"/>
              <a:buChar char="•"/>
            </a:pPr>
            <a:r>
              <a:rPr lang="en-US" sz="1200" dirty="0" smtClean="0"/>
              <a:t>Having skills to solve problems and manage challenges positively</a:t>
            </a:r>
          </a:p>
          <a:p>
            <a:pPr marL="342900" lvl="0" indent="-342900">
              <a:buFont typeface="Arial"/>
              <a:buChar char="•"/>
            </a:pPr>
            <a:r>
              <a:rPr lang="en-US" sz="1200" dirty="0" smtClean="0"/>
              <a:t>Believing in a higher power or having a sense of meaning or purpose in life </a:t>
            </a:r>
          </a:p>
          <a:p>
            <a:pPr marL="342900" lvl="0" indent="-342900">
              <a:buFont typeface="Arial"/>
              <a:buChar char="•"/>
            </a:pPr>
            <a:r>
              <a:rPr lang="en-US" sz="1200" dirty="0" smtClean="0"/>
              <a:t>Being in good physical and emotional heath</a:t>
            </a:r>
          </a:p>
          <a:p>
            <a:pPr marL="342900" lvl="0" indent="-342900">
              <a:buFont typeface="Arial"/>
              <a:buChar char="•"/>
            </a:pPr>
            <a:r>
              <a:rPr lang="en-US" sz="1200" dirty="0" smtClean="0"/>
              <a:t>Having restricted access to lethal means</a:t>
            </a:r>
          </a:p>
          <a:p>
            <a:pPr marL="342900" lvl="0" indent="-342900">
              <a:buFont typeface="Arial"/>
              <a:buChar char="•"/>
            </a:pPr>
            <a:r>
              <a:rPr lang="en-US" sz="1200" dirty="0" smtClean="0"/>
              <a:t>Being willing to seek treatment </a:t>
            </a:r>
          </a:p>
          <a:p>
            <a:endParaRPr lang="en-US" i="1" baseline="0" dirty="0" smtClean="0"/>
          </a:p>
          <a:p>
            <a:endParaRPr lang="en-US" i="1" dirty="0"/>
          </a:p>
        </p:txBody>
      </p:sp>
      <p:sp>
        <p:nvSpPr>
          <p:cNvPr id="4" name="Slide Number Placeholder 3"/>
          <p:cNvSpPr>
            <a:spLocks noGrp="1"/>
          </p:cNvSpPr>
          <p:nvPr>
            <p:ph type="sldNum" sz="quarter" idx="10"/>
          </p:nvPr>
        </p:nvSpPr>
        <p:spPr/>
        <p:txBody>
          <a:bodyPr/>
          <a:lstStyle/>
          <a:p>
            <a:fld id="{9A215C91-EE9A-2B40-81D7-C2309A793247}" type="slidenum">
              <a:rPr lang="en-US" smtClean="0"/>
              <a:t>13</a:t>
            </a:fld>
            <a:endParaRPr lang="en-US"/>
          </a:p>
        </p:txBody>
      </p:sp>
    </p:spTree>
    <p:extLst>
      <p:ext uri="{BB962C8B-B14F-4D97-AF65-F5344CB8AC3E}">
        <p14:creationId xmlns:p14="http://schemas.microsoft.com/office/powerpoint/2010/main" val="1292208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Include in all decks</a:t>
            </a:r>
          </a:p>
        </p:txBody>
      </p:sp>
      <p:sp>
        <p:nvSpPr>
          <p:cNvPr id="4" name="Slide Number Placeholder 3"/>
          <p:cNvSpPr>
            <a:spLocks noGrp="1"/>
          </p:cNvSpPr>
          <p:nvPr>
            <p:ph type="sldNum" sz="quarter" idx="10"/>
          </p:nvPr>
        </p:nvSpPr>
        <p:spPr/>
        <p:txBody>
          <a:bodyPr/>
          <a:lstStyle/>
          <a:p>
            <a:fld id="{9A215C91-EE9A-2B40-81D7-C2309A793247}" type="slidenum">
              <a:rPr lang="en-US" smtClean="0"/>
              <a:t>14</a:t>
            </a:fld>
            <a:endParaRPr lang="en-US"/>
          </a:p>
        </p:txBody>
      </p:sp>
    </p:spTree>
    <p:extLst>
      <p:ext uri="{BB962C8B-B14F-4D97-AF65-F5344CB8AC3E}">
        <p14:creationId xmlns:p14="http://schemas.microsoft.com/office/powerpoint/2010/main" val="3050950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Include in all decks [Warning Signs]: </a:t>
            </a:r>
            <a:r>
              <a:rPr lang="en-US" sz="1200" kern="1200" dirty="0" smtClean="0">
                <a:solidFill>
                  <a:schemeClr val="tx1"/>
                </a:solidFill>
                <a:effectLst/>
                <a:latin typeface="+mn-lt"/>
                <a:ea typeface="+mn-ea"/>
                <a:cs typeface="+mn-cs"/>
              </a:rPr>
              <a:t>While risk factors may increase the chances that a problem may occur, certain signs indicate that a problem may be unfolding. There are several red flags that signal a Veteran may be in crisis.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9A215C91-EE9A-2B40-81D7-C2309A793247}" type="slidenum">
              <a:rPr lang="en-US" smtClean="0"/>
              <a:t>15</a:t>
            </a:fld>
            <a:endParaRPr lang="en-US"/>
          </a:p>
        </p:txBody>
      </p:sp>
    </p:spTree>
    <p:extLst>
      <p:ext uri="{BB962C8B-B14F-4D97-AF65-F5344CB8AC3E}">
        <p14:creationId xmlns:p14="http://schemas.microsoft.com/office/powerpoint/2010/main" val="22016646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Include in all decks</a:t>
            </a:r>
          </a:p>
          <a:p>
            <a:endParaRPr lang="en-US" dirty="0"/>
          </a:p>
        </p:txBody>
      </p:sp>
      <p:sp>
        <p:nvSpPr>
          <p:cNvPr id="4" name="Slide Number Placeholder 3"/>
          <p:cNvSpPr>
            <a:spLocks noGrp="1"/>
          </p:cNvSpPr>
          <p:nvPr>
            <p:ph type="sldNum" sz="quarter" idx="10"/>
          </p:nvPr>
        </p:nvSpPr>
        <p:spPr/>
        <p:txBody>
          <a:bodyPr/>
          <a:lstStyle/>
          <a:p>
            <a:fld id="{9A215C91-EE9A-2B40-81D7-C2309A793247}" type="slidenum">
              <a:rPr lang="en-US" smtClean="0"/>
              <a:t>16</a:t>
            </a:fld>
            <a:endParaRPr lang="en-US"/>
          </a:p>
        </p:txBody>
      </p:sp>
    </p:spTree>
    <p:extLst>
      <p:ext uri="{BB962C8B-B14F-4D97-AF65-F5344CB8AC3E}">
        <p14:creationId xmlns:p14="http://schemas.microsoft.com/office/powerpoint/2010/main" val="645591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Include</a:t>
            </a:r>
            <a:r>
              <a:rPr lang="en-US" i="1" baseline="0" dirty="0" smtClean="0"/>
              <a:t> if relevant [TBI 1 of 4]</a:t>
            </a:r>
          </a:p>
          <a:p>
            <a:endParaRPr lang="en-US" i="1" baseline="0" dirty="0" smtClean="0"/>
          </a:p>
          <a:p>
            <a:r>
              <a:rPr lang="en-US" sz="1200" dirty="0" smtClean="0"/>
              <a:t>TBI can result from hitting the windshield in a car accident, an impact from a fall, a collision while playing sports, or a blast wave from a nearby explosion in a combat zone. </a:t>
            </a:r>
            <a:endParaRPr lang="en-US" dirty="0"/>
          </a:p>
        </p:txBody>
      </p:sp>
      <p:sp>
        <p:nvSpPr>
          <p:cNvPr id="4" name="Slide Number Placeholder 3"/>
          <p:cNvSpPr>
            <a:spLocks noGrp="1"/>
          </p:cNvSpPr>
          <p:nvPr>
            <p:ph type="sldNum" sz="quarter" idx="10"/>
          </p:nvPr>
        </p:nvSpPr>
        <p:spPr/>
        <p:txBody>
          <a:bodyPr/>
          <a:lstStyle/>
          <a:p>
            <a:fld id="{9A215C91-EE9A-2B40-81D7-C2309A793247}" type="slidenum">
              <a:rPr lang="en-US" smtClean="0"/>
              <a:t>17</a:t>
            </a:fld>
            <a:endParaRPr lang="en-US"/>
          </a:p>
        </p:txBody>
      </p:sp>
    </p:spTree>
    <p:extLst>
      <p:ext uri="{BB962C8B-B14F-4D97-AF65-F5344CB8AC3E}">
        <p14:creationId xmlns:p14="http://schemas.microsoft.com/office/powerpoint/2010/main" val="29934714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Include</a:t>
            </a:r>
            <a:r>
              <a:rPr lang="en-US" i="1" baseline="0" dirty="0" smtClean="0"/>
              <a:t> if relevant [TBI 2 of 4]: </a:t>
            </a:r>
            <a:r>
              <a:rPr lang="en-US" sz="1200" dirty="0" smtClean="0"/>
              <a:t>TBI affects people in many different ways, and symptoms may change over time. Some TBI symptoms are immediately apparent following the impact, while others are slow to develop or may be confused with other conditions.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A215C91-EE9A-2B40-81D7-C2309A793247}" type="slidenum">
              <a:rPr lang="en-US" smtClean="0"/>
              <a:t>18</a:t>
            </a:fld>
            <a:endParaRPr lang="en-US"/>
          </a:p>
        </p:txBody>
      </p:sp>
    </p:spTree>
    <p:extLst>
      <p:ext uri="{BB962C8B-B14F-4D97-AF65-F5344CB8AC3E}">
        <p14:creationId xmlns:p14="http://schemas.microsoft.com/office/powerpoint/2010/main" val="31479666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Include</a:t>
            </a:r>
            <a:r>
              <a:rPr lang="en-US" i="1" baseline="0" dirty="0" smtClean="0"/>
              <a:t> if relevant [TBI 3 of 4]: </a:t>
            </a:r>
            <a:r>
              <a:rPr lang="en-US" sz="1200" kern="1200" dirty="0" smtClean="0">
                <a:solidFill>
                  <a:schemeClr val="tx1"/>
                </a:solidFill>
                <a:effectLst/>
                <a:latin typeface="+mn-lt"/>
                <a:ea typeface="+mn-ea"/>
                <a:cs typeface="+mn-cs"/>
              </a:rPr>
              <a:t>If left untreated, the effects of TBI can affect the way you live your life and your personal relationships. Ignoring your symptoms and trying to “tough it out” may affect your well-being and mental health.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Some people with TBI begin to have distressing thoughts or no longer feel like themselves. Though not all distressing thoughts and emotions lead to a crisis, if left unchecked, they could become a serious issue over time. </a:t>
            </a:r>
          </a:p>
          <a:p>
            <a:endParaRPr lang="en-US" sz="1200" kern="1200" dirty="0" smtClean="0">
              <a:solidFill>
                <a:schemeClr val="tx1"/>
              </a:solidFill>
              <a:effectLst/>
              <a:latin typeface="+mn-lt"/>
              <a:ea typeface="+mn-ea"/>
              <a:cs typeface="+mn-cs"/>
            </a:endParaRPr>
          </a:p>
          <a:p>
            <a:r>
              <a:rPr lang="en-US" sz="1400" b="1" dirty="0" smtClean="0"/>
              <a:t>Many Veterans receive effective treatment for TBI. During a TBI evaluation, you and your doctor will discuss: </a:t>
            </a:r>
          </a:p>
          <a:p>
            <a:pPr marL="171450" indent="-171450">
              <a:buFont typeface="Arial" charset="0"/>
              <a:buChar char="•"/>
            </a:pPr>
            <a:r>
              <a:rPr lang="en-US" sz="1400" b="1" baseline="0" dirty="0" smtClean="0"/>
              <a:t>  </a:t>
            </a:r>
            <a:r>
              <a:rPr lang="en-US" sz="1200" dirty="0" smtClean="0"/>
              <a:t>What caused your injury</a:t>
            </a:r>
          </a:p>
          <a:p>
            <a:pPr marL="285750" indent="-285750">
              <a:buFont typeface="Arial"/>
              <a:buChar char="•"/>
            </a:pPr>
            <a:r>
              <a:rPr lang="en-US" sz="1200" dirty="0" smtClean="0"/>
              <a:t>How to deal with TBI’s physical, cognitive (e.g., concentration difficulties, headaches), and behavioral symptoms and other impacts on your daily life</a:t>
            </a:r>
          </a:p>
          <a:p>
            <a:pPr marL="285750" indent="-285750">
              <a:buFont typeface="Arial"/>
              <a:buChar char="•"/>
            </a:pPr>
            <a:r>
              <a:rPr lang="en-US" sz="1200" dirty="0" smtClean="0"/>
              <a:t>If counseling is right for you</a:t>
            </a:r>
          </a:p>
          <a:p>
            <a:pPr marL="285750" indent="-285750">
              <a:buFont typeface="Arial"/>
              <a:buChar char="•"/>
            </a:pPr>
            <a:r>
              <a:rPr lang="en-US" sz="1200" dirty="0" smtClean="0"/>
              <a:t>If medication can help relieve TBI’s effects on how your brain functions</a:t>
            </a:r>
          </a:p>
          <a:p>
            <a:pPr marL="0" indent="0">
              <a:buFont typeface="Arial"/>
              <a:buNone/>
            </a:pPr>
            <a:endParaRPr lang="en-US" sz="1200" dirty="0" smtClean="0"/>
          </a:p>
          <a:p>
            <a:r>
              <a:rPr lang="en-US" sz="1400" b="1" dirty="0" smtClean="0"/>
              <a:t>Most doctors who treat head injuries agree that recovery is faster if you follow this guidance:</a:t>
            </a:r>
            <a:endParaRPr lang="en-US" sz="1400" dirty="0" smtClean="0"/>
          </a:p>
          <a:p>
            <a:pPr marL="342900" indent="-342900">
              <a:buFont typeface="Arial"/>
              <a:buChar char="•"/>
            </a:pPr>
            <a:r>
              <a:rPr lang="en-US" sz="1200" dirty="0" smtClean="0"/>
              <a:t>Get enough rest</a:t>
            </a:r>
          </a:p>
          <a:p>
            <a:pPr marL="342900" indent="-342900">
              <a:buFont typeface="Arial"/>
              <a:buChar char="•"/>
            </a:pPr>
            <a:r>
              <a:rPr lang="en-US" sz="1200" dirty="0" smtClean="0"/>
              <a:t>Don’t push yourself too hard</a:t>
            </a:r>
          </a:p>
          <a:p>
            <a:pPr marL="342900" indent="-342900">
              <a:buFont typeface="Arial"/>
              <a:buChar char="•"/>
            </a:pPr>
            <a:r>
              <a:rPr lang="en-US" sz="1200" dirty="0" smtClean="0"/>
              <a:t>Gradually increase your activity level</a:t>
            </a:r>
          </a:p>
          <a:p>
            <a:pPr marL="342900" indent="-342900">
              <a:buFont typeface="Arial"/>
              <a:buChar char="•"/>
            </a:pPr>
            <a:r>
              <a:rPr lang="en-US" sz="1200" dirty="0" smtClean="0"/>
              <a:t>Consider whether or not some activities make your symptoms worse</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A215C91-EE9A-2B40-81D7-C2309A793247}" type="slidenum">
              <a:rPr lang="en-US" smtClean="0"/>
              <a:t>19</a:t>
            </a:fld>
            <a:endParaRPr lang="en-US"/>
          </a:p>
        </p:txBody>
      </p:sp>
    </p:spTree>
    <p:extLst>
      <p:ext uri="{BB962C8B-B14F-4D97-AF65-F5344CB8AC3E}">
        <p14:creationId xmlns:p14="http://schemas.microsoft.com/office/powerpoint/2010/main" val="33392202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Include</a:t>
            </a:r>
            <a:r>
              <a:rPr lang="en-US" i="1" baseline="0" dirty="0" smtClean="0"/>
              <a:t> if relevant [TBI 4 of 4]: </a:t>
            </a:r>
          </a:p>
          <a:p>
            <a:endParaRPr lang="en-US" i="1" baseline="0" dirty="0" smtClean="0"/>
          </a:p>
          <a:p>
            <a:r>
              <a:rPr lang="en-US" sz="1400" b="1" dirty="0" smtClean="0"/>
              <a:t>There are also steps you can take to help manage your TBI symptoms:</a:t>
            </a:r>
          </a:p>
          <a:p>
            <a:pPr marL="285750" lvl="0" indent="-285750">
              <a:buFont typeface="Arial"/>
              <a:buChar char="•"/>
            </a:pPr>
            <a:r>
              <a:rPr lang="en-US" sz="1200" dirty="0" smtClean="0"/>
              <a:t>Get enough sleep</a:t>
            </a:r>
          </a:p>
          <a:p>
            <a:pPr marL="285750" lvl="0" indent="-285750">
              <a:buFont typeface="Arial"/>
              <a:buChar char="•"/>
            </a:pPr>
            <a:r>
              <a:rPr lang="en-US" sz="1200" dirty="0" smtClean="0"/>
              <a:t>Write things down, or use electronic reminders, if you have trouble remembering</a:t>
            </a:r>
          </a:p>
          <a:p>
            <a:pPr marL="285750" lvl="0" indent="-285750">
              <a:buFont typeface="Arial"/>
              <a:buChar char="•"/>
            </a:pPr>
            <a:r>
              <a:rPr lang="en-US" sz="1200" dirty="0" smtClean="0"/>
              <a:t>Establish a regular daily routine</a:t>
            </a:r>
          </a:p>
          <a:p>
            <a:pPr marL="285750" lvl="0" indent="-285750">
              <a:buFont typeface="Arial"/>
              <a:buChar char="•"/>
            </a:pPr>
            <a:r>
              <a:rPr lang="en-US" sz="1200" dirty="0" smtClean="0"/>
              <a:t>Avoid alcohol, which can slow down the healing process and make symptoms worse</a:t>
            </a:r>
          </a:p>
          <a:p>
            <a:pPr marL="285750" lvl="0" indent="-285750">
              <a:buFont typeface="Arial"/>
              <a:buChar char="•"/>
            </a:pPr>
            <a:r>
              <a:rPr lang="en-US" sz="1200" dirty="0" smtClean="0"/>
              <a:t>Avoid caffeine, cold medications that treat nasal congestion, or other products that contain pseudoephedrine, which may increase the symptoms</a:t>
            </a:r>
          </a:p>
          <a:p>
            <a:pPr marL="285750" lvl="0" indent="-285750">
              <a:buFont typeface="Arial"/>
              <a:buChar char="•"/>
            </a:pPr>
            <a:r>
              <a:rPr lang="en-US" sz="1200" dirty="0" smtClean="0"/>
              <a:t>Recognize triggers — keep a record to help identify situations that are more likely to worsen your symptoms</a:t>
            </a:r>
          </a:p>
          <a:p>
            <a:pPr marL="285750" lvl="0" indent="-285750">
              <a:buFont typeface="Arial"/>
              <a:buChar char="•"/>
            </a:pPr>
            <a:r>
              <a:rPr lang="en-US" sz="1200" dirty="0" smtClean="0"/>
              <a:t>Talk to others to keep you from feeling isolated and to give friends and loved ones a chance to help you</a:t>
            </a:r>
            <a:endParaRPr lang="en-US" sz="1200" dirty="0"/>
          </a:p>
        </p:txBody>
      </p:sp>
      <p:sp>
        <p:nvSpPr>
          <p:cNvPr id="4" name="Slide Number Placeholder 3"/>
          <p:cNvSpPr>
            <a:spLocks noGrp="1"/>
          </p:cNvSpPr>
          <p:nvPr>
            <p:ph type="sldNum" sz="quarter" idx="10"/>
          </p:nvPr>
        </p:nvSpPr>
        <p:spPr/>
        <p:txBody>
          <a:bodyPr/>
          <a:lstStyle/>
          <a:p>
            <a:fld id="{9A215C91-EE9A-2B40-81D7-C2309A793247}" type="slidenum">
              <a:rPr lang="en-US" smtClean="0"/>
              <a:t>20</a:t>
            </a:fld>
            <a:endParaRPr lang="en-US"/>
          </a:p>
        </p:txBody>
      </p:sp>
    </p:spTree>
    <p:extLst>
      <p:ext uri="{BB962C8B-B14F-4D97-AF65-F5344CB8AC3E}">
        <p14:creationId xmlns:p14="http://schemas.microsoft.com/office/powerpoint/2010/main" val="1833223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For SPCs only  - Directions for</a:t>
            </a:r>
            <a:r>
              <a:rPr lang="en-US" i="1" baseline="0" dirty="0" smtClean="0"/>
              <a:t> how to use this PowerPoint deck.  </a:t>
            </a:r>
            <a:r>
              <a:rPr lang="en-US" b="1" i="1" u="sng" baseline="0" dirty="0" smtClean="0">
                <a:solidFill>
                  <a:srgbClr val="FF0000"/>
                </a:solidFill>
              </a:rPr>
              <a:t>Delete this slide before presenting to an audience.</a:t>
            </a:r>
          </a:p>
          <a:p>
            <a:endParaRPr lang="en-US" i="1" baseline="0" dirty="0" smtClean="0"/>
          </a:p>
          <a:p>
            <a:r>
              <a:rPr lang="en-US" sz="1200" b="1" kern="1200" dirty="0" smtClean="0">
                <a:solidFill>
                  <a:schemeClr val="tx1"/>
                </a:solidFill>
                <a:effectLst/>
                <a:latin typeface="+mn-lt"/>
                <a:ea typeface="+mn-ea"/>
                <a:cs typeface="+mn-cs"/>
              </a:rPr>
              <a:t>Slide Deck “How-to” Guide</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presentation is intended to help Suicide Prevention Coordinators (SPCs) and suicide prevention advocates introduce audiences to </a:t>
            </a:r>
            <a:r>
              <a:rPr lang="en-US" sz="1200" b="1" i="0" kern="1200" dirty="0" smtClean="0">
                <a:solidFill>
                  <a:schemeClr val="tx1"/>
                </a:solidFill>
                <a:effectLst/>
                <a:latin typeface="+mn-lt"/>
                <a:ea typeface="+mn-ea"/>
                <a:cs typeface="+mn-cs"/>
              </a:rPr>
              <a:t>Start the Conversation: New Tools for Veteran Suicide Prevention</a:t>
            </a:r>
            <a:r>
              <a:rPr lang="en-US" sz="1200" b="0" i="1" kern="1200" dirty="0" smtClean="0">
                <a:solidFill>
                  <a:schemeClr val="tx1"/>
                </a:solidFill>
                <a:effectLst/>
                <a:latin typeface="+mn-lt"/>
                <a:ea typeface="+mn-ea"/>
                <a:cs typeface="+mn-cs"/>
              </a:rPr>
              <a:t>,</a:t>
            </a:r>
            <a:r>
              <a:rPr lang="en-US" sz="1200" b="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 comprehensive toolkit that includes information about common issues that many Veterans face, as well as concrete steps to help audiences: </a:t>
            </a:r>
          </a:p>
          <a:p>
            <a:pPr marL="171450" lvl="0" indent="-171450">
              <a:buFont typeface="Arial" charset="0"/>
              <a:buChar char="•"/>
            </a:pPr>
            <a:r>
              <a:rPr lang="en-US" sz="1200" kern="1200" dirty="0" smtClean="0">
                <a:solidFill>
                  <a:schemeClr val="tx1"/>
                </a:solidFill>
                <a:effectLst/>
                <a:latin typeface="+mn-lt"/>
                <a:ea typeface="+mn-ea"/>
                <a:cs typeface="+mn-cs"/>
              </a:rPr>
              <a:t>Talk to a Veteran about their emotional health, distress, or even thoughts of suicide</a:t>
            </a:r>
          </a:p>
          <a:p>
            <a:pPr marL="171450" lvl="0" indent="-171450">
              <a:buFont typeface="Arial" charset="0"/>
              <a:buChar char="•"/>
            </a:pPr>
            <a:r>
              <a:rPr lang="en-US" sz="1200" kern="1200" dirty="0" smtClean="0">
                <a:solidFill>
                  <a:schemeClr val="tx1"/>
                </a:solidFill>
                <a:effectLst/>
                <a:latin typeface="+mn-lt"/>
                <a:ea typeface="+mn-ea"/>
                <a:cs typeface="+mn-cs"/>
              </a:rPr>
              <a:t>Identify factors that may increase a Veteran’s risk for suicidal thoughts and behaviors</a:t>
            </a:r>
          </a:p>
          <a:p>
            <a:pPr marL="171450" lvl="0" indent="-171450">
              <a:buFont typeface="Arial" charset="0"/>
              <a:buChar char="•"/>
            </a:pPr>
            <a:r>
              <a:rPr lang="en-US" sz="1200" kern="1200" dirty="0" smtClean="0">
                <a:solidFill>
                  <a:schemeClr val="tx1"/>
                </a:solidFill>
                <a:effectLst/>
                <a:latin typeface="+mn-lt"/>
                <a:ea typeface="+mn-ea"/>
                <a:cs typeface="+mn-cs"/>
              </a:rPr>
              <a:t>Recognize warning signs or “red flags” indicating that a Veteran may be in crisis and need support</a:t>
            </a:r>
          </a:p>
          <a:p>
            <a:pPr marL="171450" lvl="0" indent="-171450">
              <a:buFont typeface="Arial" charset="0"/>
              <a:buChar char="•"/>
            </a:pPr>
            <a:r>
              <a:rPr lang="en-US" sz="1200" kern="1200" dirty="0" smtClean="0">
                <a:solidFill>
                  <a:schemeClr val="tx1"/>
                </a:solidFill>
                <a:effectLst/>
                <a:latin typeface="+mn-lt"/>
                <a:ea typeface="+mn-ea"/>
                <a:cs typeface="+mn-cs"/>
              </a:rPr>
              <a:t>Create a personalized plan to help a Veteran manage crises with a customizable Safety Planning Worksheet</a:t>
            </a:r>
          </a:p>
          <a:p>
            <a:pPr marL="171450" lvl="0" indent="-171450">
              <a:buFont typeface="Arial" charset="0"/>
              <a:buChar char="•"/>
            </a:pPr>
            <a:r>
              <a:rPr lang="en-US" sz="1200" kern="1200" dirty="0" smtClean="0">
                <a:solidFill>
                  <a:schemeClr val="tx1"/>
                </a:solidFill>
                <a:effectLst/>
                <a:latin typeface="+mn-lt"/>
                <a:ea typeface="+mn-ea"/>
                <a:cs typeface="+mn-cs"/>
              </a:rPr>
              <a:t>Access resources for Veterans in need and those who care about them</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slide deck is separated into eight sections. Each section has a brown topic slide to introduce the section and provide an overview of the information included within. The sections included in the slide deck are:</a:t>
            </a:r>
          </a:p>
          <a:p>
            <a:pPr marL="171450" lvl="0" indent="-171450">
              <a:buFont typeface="Arial" charset="0"/>
              <a:buChar char="•"/>
            </a:pPr>
            <a:r>
              <a:rPr lang="en-US" sz="1200" b="1" kern="1200" dirty="0" smtClean="0">
                <a:solidFill>
                  <a:schemeClr val="tx1"/>
                </a:solidFill>
                <a:effectLst/>
                <a:latin typeface="+mn-lt"/>
                <a:ea typeface="+mn-ea"/>
                <a:cs typeface="+mn-cs"/>
              </a:rPr>
              <a:t>Introduction:</a:t>
            </a:r>
            <a:r>
              <a:rPr lang="en-US" sz="1200" kern="1200" dirty="0" smtClean="0">
                <a:solidFill>
                  <a:schemeClr val="tx1"/>
                </a:solidFill>
                <a:effectLst/>
                <a:latin typeface="+mn-lt"/>
                <a:ea typeface="+mn-ea"/>
                <a:cs typeface="+mn-cs"/>
              </a:rPr>
              <a:t> Provides information for the audience about suicide prevention and why it’s important. This section also provides an overview of VA’s role in suicide prevention and information about the toolkit.</a:t>
            </a:r>
          </a:p>
          <a:p>
            <a:pPr marL="171450" lvl="0" indent="-171450">
              <a:buFont typeface="Arial" charset="0"/>
              <a:buChar char="•"/>
            </a:pPr>
            <a:r>
              <a:rPr lang="en-US" sz="1200" b="1" kern="1200" dirty="0" smtClean="0">
                <a:solidFill>
                  <a:schemeClr val="tx1"/>
                </a:solidFill>
                <a:effectLst/>
                <a:latin typeface="+mn-lt"/>
                <a:ea typeface="+mn-ea"/>
                <a:cs typeface="+mn-cs"/>
              </a:rPr>
              <a:t>Risk Factors:</a:t>
            </a:r>
            <a:r>
              <a:rPr lang="en-US" sz="1200" kern="1200" dirty="0" smtClean="0">
                <a:solidFill>
                  <a:schemeClr val="tx1"/>
                </a:solidFill>
                <a:effectLst/>
                <a:latin typeface="+mn-lt"/>
                <a:ea typeface="+mn-ea"/>
                <a:cs typeface="+mn-cs"/>
              </a:rPr>
              <a:t> Information about risk factors for Veterans and why they experience higher rates of crisis.</a:t>
            </a:r>
          </a:p>
          <a:p>
            <a:pPr marL="171450" lvl="0" indent="-171450">
              <a:buFont typeface="Arial" charset="0"/>
              <a:buChar char="•"/>
            </a:pPr>
            <a:r>
              <a:rPr lang="en-US" sz="1200" b="1" kern="1200" dirty="0" smtClean="0">
                <a:solidFill>
                  <a:schemeClr val="tx1"/>
                </a:solidFill>
                <a:effectLst/>
                <a:latin typeface="+mn-lt"/>
                <a:ea typeface="+mn-ea"/>
                <a:cs typeface="+mn-cs"/>
              </a:rPr>
              <a:t>Warning Signs:</a:t>
            </a:r>
            <a:r>
              <a:rPr lang="en-US" sz="1200" kern="1200" dirty="0" smtClean="0">
                <a:solidFill>
                  <a:schemeClr val="tx1"/>
                </a:solidFill>
                <a:effectLst/>
                <a:latin typeface="+mn-lt"/>
                <a:ea typeface="+mn-ea"/>
                <a:cs typeface="+mn-cs"/>
              </a:rPr>
              <a:t> A general list and description of suicide warning signs and resources that are applicable across all audiences.</a:t>
            </a:r>
          </a:p>
          <a:p>
            <a:pPr marL="171450" lvl="0" indent="-171450">
              <a:buFont typeface="Arial" charset="0"/>
              <a:buChar char="•"/>
            </a:pPr>
            <a:r>
              <a:rPr lang="en-US" sz="1200" b="1" kern="1200" dirty="0" smtClean="0">
                <a:solidFill>
                  <a:schemeClr val="tx1"/>
                </a:solidFill>
                <a:effectLst/>
                <a:latin typeface="+mn-lt"/>
                <a:ea typeface="+mn-ea"/>
                <a:cs typeface="+mn-cs"/>
              </a:rPr>
              <a:t>Conditions:</a:t>
            </a:r>
            <a:r>
              <a:rPr lang="en-US" sz="1200" kern="1200" dirty="0" smtClean="0">
                <a:solidFill>
                  <a:schemeClr val="tx1"/>
                </a:solidFill>
                <a:effectLst/>
                <a:latin typeface="+mn-lt"/>
                <a:ea typeface="+mn-ea"/>
                <a:cs typeface="+mn-cs"/>
              </a:rPr>
              <a:t> Information and resources focused on common medical conditions Veterans may face.</a:t>
            </a:r>
          </a:p>
          <a:p>
            <a:pPr marL="171450" lvl="0" indent="-171450">
              <a:buFont typeface="Arial" charset="0"/>
              <a:buChar char="•"/>
            </a:pPr>
            <a:r>
              <a:rPr lang="en-US" sz="1200" b="1" kern="1200" dirty="0" smtClean="0">
                <a:solidFill>
                  <a:schemeClr val="tx1"/>
                </a:solidFill>
                <a:effectLst/>
                <a:latin typeface="+mn-lt"/>
                <a:ea typeface="+mn-ea"/>
                <a:cs typeface="+mn-cs"/>
              </a:rPr>
              <a:t>Life Experiences:</a:t>
            </a:r>
            <a:r>
              <a:rPr lang="en-US" sz="1200" kern="1200" dirty="0" smtClean="0">
                <a:solidFill>
                  <a:schemeClr val="tx1"/>
                </a:solidFill>
                <a:effectLst/>
                <a:latin typeface="+mn-lt"/>
                <a:ea typeface="+mn-ea"/>
                <a:cs typeface="+mn-cs"/>
              </a:rPr>
              <a:t> Information and resources focused on common life experiences of</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Veterans.</a:t>
            </a:r>
          </a:p>
          <a:p>
            <a:pPr marL="171450" lvl="0" indent="-171450">
              <a:buFont typeface="Arial" charset="0"/>
              <a:buChar char="•"/>
            </a:pPr>
            <a:r>
              <a:rPr lang="en-US" sz="1200" b="1" kern="1200" dirty="0" smtClean="0">
                <a:solidFill>
                  <a:schemeClr val="tx1"/>
                </a:solidFill>
                <a:effectLst/>
                <a:latin typeface="+mn-lt"/>
                <a:ea typeface="+mn-ea"/>
                <a:cs typeface="+mn-cs"/>
              </a:rPr>
              <a:t>Start the Conversation:</a:t>
            </a:r>
            <a:r>
              <a:rPr lang="en-US" sz="1200" kern="1200" dirty="0" smtClean="0">
                <a:solidFill>
                  <a:schemeClr val="tx1"/>
                </a:solidFill>
                <a:effectLst/>
                <a:latin typeface="+mn-lt"/>
                <a:ea typeface="+mn-ea"/>
                <a:cs typeface="+mn-cs"/>
              </a:rPr>
              <a:t> Provides information about how to initiate a conversation about suicide with a Veteran. This section also provides tailored information for specific audiences.</a:t>
            </a:r>
          </a:p>
          <a:p>
            <a:pPr marL="171450" lvl="0" indent="-171450">
              <a:buFont typeface="Arial" charset="0"/>
              <a:buChar char="•"/>
            </a:pPr>
            <a:r>
              <a:rPr lang="en-US" sz="1200" b="1" kern="1200" dirty="0" smtClean="0">
                <a:solidFill>
                  <a:schemeClr val="tx1"/>
                </a:solidFill>
                <a:effectLst/>
                <a:latin typeface="+mn-lt"/>
                <a:ea typeface="+mn-ea"/>
                <a:cs typeface="+mn-cs"/>
              </a:rPr>
              <a:t>Safety Planning:</a:t>
            </a:r>
            <a:r>
              <a:rPr lang="en-US" sz="1200" kern="1200" dirty="0" smtClean="0">
                <a:solidFill>
                  <a:schemeClr val="tx1"/>
                </a:solidFill>
                <a:effectLst/>
                <a:latin typeface="+mn-lt"/>
                <a:ea typeface="+mn-ea"/>
                <a:cs typeface="+mn-cs"/>
              </a:rPr>
              <a:t> Information about what a safety plan is and who should have one, as well as strategies and tips for completing a safety plan with someone who is at risk for suicide.</a:t>
            </a:r>
          </a:p>
          <a:p>
            <a:pPr marL="171450" lvl="0" indent="-171450">
              <a:buFont typeface="Arial" charset="0"/>
              <a:buChar char="•"/>
            </a:pPr>
            <a:r>
              <a:rPr lang="en-US" sz="1200" b="1" kern="1200" dirty="0" smtClean="0">
                <a:solidFill>
                  <a:schemeClr val="tx1"/>
                </a:solidFill>
                <a:effectLst/>
                <a:latin typeface="+mn-lt"/>
                <a:ea typeface="+mn-ea"/>
                <a:cs typeface="+mn-cs"/>
              </a:rPr>
              <a:t>Support and Resources: </a:t>
            </a:r>
            <a:r>
              <a:rPr lang="en-US" sz="1200" kern="1200" dirty="0" smtClean="0">
                <a:solidFill>
                  <a:schemeClr val="tx1"/>
                </a:solidFill>
                <a:effectLst/>
                <a:latin typeface="+mn-lt"/>
                <a:ea typeface="+mn-ea"/>
                <a:cs typeface="+mn-cs"/>
              </a:rPr>
              <a:t>Provides VA and national resources along with tailored resources for specific audiences.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This presentation is NOT meant to be used in its entirety. </a:t>
            </a:r>
            <a:r>
              <a:rPr lang="en-US" sz="1200" kern="1200" dirty="0" smtClean="0">
                <a:solidFill>
                  <a:schemeClr val="tx1"/>
                </a:solidFill>
                <a:effectLst/>
                <a:latin typeface="+mn-lt"/>
                <a:ea typeface="+mn-ea"/>
                <a:cs typeface="+mn-cs"/>
              </a:rPr>
              <a:t>The slide deck includes general information for all audiences, along with information tailored to specific audiences, allowing SPCs to customize the presentation for their needs.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When viewing the presentation in “Normal View,” there are instructions included in the “Notes” section at the bottom about whether the slide is intended to be used for all presentations, or whether it should only be used when relevant to your audience.  For example, in the “Conditions” section, there is information tailored to Veterans with TBI, depression, PTSD, etc. On these slides, the note states “</a:t>
            </a:r>
            <a:r>
              <a:rPr lang="en-US" sz="1200" i="1" kern="1200" dirty="0" smtClean="0">
                <a:solidFill>
                  <a:schemeClr val="tx1"/>
                </a:solidFill>
                <a:effectLst/>
                <a:latin typeface="+mn-lt"/>
                <a:ea typeface="+mn-ea"/>
                <a:cs typeface="+mn-cs"/>
              </a:rPr>
              <a:t>Include when relevant [Topic].” </a:t>
            </a:r>
            <a:r>
              <a:rPr lang="en-US" sz="1200" kern="1200" dirty="0" smtClean="0">
                <a:solidFill>
                  <a:schemeClr val="tx1"/>
                </a:solidFill>
                <a:effectLst/>
                <a:latin typeface="+mn-lt"/>
                <a:ea typeface="+mn-ea"/>
                <a:cs typeface="+mn-cs"/>
              </a:rPr>
              <a:t>However, in sections like “Safety Planning” where the information is appropriate for all audiences, the note says “</a:t>
            </a:r>
            <a:r>
              <a:rPr lang="en-US" sz="1200" i="1" kern="1200" dirty="0" smtClean="0">
                <a:solidFill>
                  <a:schemeClr val="tx1"/>
                </a:solidFill>
                <a:effectLst/>
                <a:latin typeface="+mn-lt"/>
                <a:ea typeface="+mn-ea"/>
                <a:cs typeface="+mn-cs"/>
              </a:rPr>
              <a:t>Include in all decks.”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To tailor a presentation and delete slides that are not applicable to your audience</a:t>
            </a:r>
            <a:r>
              <a:rPr lang="en-US" sz="1200" b="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click on the slide on the left side navigation bar and click the “delete” button on your keyboard.  You can also right click on an individual slide in the navigation bar and click on the “Delete Slide” option.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Many of the slides also include additional information in the “Notes” section that provides background and guidance for talking points. This information is also available to help guide your presentation when viewing the slide deck in “Presenter Mode.” </a:t>
            </a:r>
          </a:p>
          <a:p>
            <a:r>
              <a:rPr lang="en-US" sz="1200" kern="1200" dirty="0" smtClean="0">
                <a:solidFill>
                  <a:schemeClr val="tx1"/>
                </a:solidFill>
                <a:effectLst/>
                <a:latin typeface="+mn-lt"/>
                <a:ea typeface="+mn-ea"/>
                <a:cs typeface="+mn-cs"/>
              </a:rPr>
              <a:t> </a:t>
            </a:r>
          </a:p>
          <a:p>
            <a:r>
              <a:rPr lang="en-US" sz="1200" b="1" i="0" kern="1200" dirty="0" smtClean="0">
                <a:solidFill>
                  <a:schemeClr val="tx1"/>
                </a:solidFill>
                <a:effectLst/>
                <a:latin typeface="+mn-lt"/>
                <a:ea typeface="+mn-ea"/>
                <a:cs typeface="+mn-cs"/>
              </a:rPr>
              <a:t>Start the Conversation: New Tools for Veteran Suicide Prevention</a:t>
            </a:r>
            <a:r>
              <a:rPr lang="en-US" sz="1200" i="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also available online at </a:t>
            </a:r>
            <a:r>
              <a:rPr lang="en-US" sz="1200" u="sng" kern="1200" dirty="0" smtClean="0">
                <a:solidFill>
                  <a:schemeClr val="tx1"/>
                </a:solidFill>
                <a:effectLst/>
                <a:latin typeface="+mn-lt"/>
                <a:ea typeface="+mn-ea"/>
                <a:cs typeface="+mn-cs"/>
                <a:hlinkClick r:id="rId3"/>
              </a:rPr>
              <a:t>www.VeteransCrisisLine.net/starttheconversation</a:t>
            </a:r>
            <a:r>
              <a:rPr lang="en-US" sz="1200" kern="1200" dirty="0" smtClean="0">
                <a:solidFill>
                  <a:schemeClr val="tx1"/>
                </a:solidFill>
                <a:effectLst/>
                <a:latin typeface="+mn-lt"/>
                <a:ea typeface="+mn-ea"/>
                <a:cs typeface="+mn-cs"/>
              </a:rPr>
              <a:t>. </a:t>
            </a:r>
          </a:p>
          <a:p>
            <a:endParaRPr lang="en-US" i="1" dirty="0" smtClean="0"/>
          </a:p>
          <a:p>
            <a:endParaRPr lang="en-US" i="1" dirty="0" smtClean="0"/>
          </a:p>
        </p:txBody>
      </p:sp>
      <p:sp>
        <p:nvSpPr>
          <p:cNvPr id="4" name="Slide Number Placeholder 3"/>
          <p:cNvSpPr>
            <a:spLocks noGrp="1"/>
          </p:cNvSpPr>
          <p:nvPr>
            <p:ph type="sldNum" sz="quarter" idx="10"/>
          </p:nvPr>
        </p:nvSpPr>
        <p:spPr/>
        <p:txBody>
          <a:bodyPr/>
          <a:lstStyle/>
          <a:p>
            <a:fld id="{9A215C91-EE9A-2B40-81D7-C2309A793247}" type="slidenum">
              <a:rPr lang="en-US" smtClean="0"/>
              <a:t>2</a:t>
            </a:fld>
            <a:endParaRPr lang="en-US"/>
          </a:p>
        </p:txBody>
      </p:sp>
    </p:spTree>
    <p:extLst>
      <p:ext uri="{BB962C8B-B14F-4D97-AF65-F5344CB8AC3E}">
        <p14:creationId xmlns:p14="http://schemas.microsoft.com/office/powerpoint/2010/main" val="18438942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smtClean="0"/>
              <a:t>Include if relevant</a:t>
            </a:r>
            <a:r>
              <a:rPr lang="en-US" sz="1200" i="1" baseline="0" dirty="0" smtClean="0"/>
              <a:t> [Chronic Pain 1 of 2]</a:t>
            </a:r>
            <a:r>
              <a:rPr lang="en-US" sz="1200" dirty="0" smtClean="0"/>
              <a:t> </a:t>
            </a:r>
          </a:p>
          <a:p>
            <a:endParaRPr lang="en-US" sz="1200" dirty="0" smtClean="0"/>
          </a:p>
        </p:txBody>
      </p:sp>
      <p:sp>
        <p:nvSpPr>
          <p:cNvPr id="4" name="Slide Number Placeholder 3"/>
          <p:cNvSpPr>
            <a:spLocks noGrp="1"/>
          </p:cNvSpPr>
          <p:nvPr>
            <p:ph type="sldNum" sz="quarter" idx="10"/>
          </p:nvPr>
        </p:nvSpPr>
        <p:spPr/>
        <p:txBody>
          <a:bodyPr/>
          <a:lstStyle/>
          <a:p>
            <a:fld id="{9A215C91-EE9A-2B40-81D7-C2309A793247}" type="slidenum">
              <a:rPr lang="en-US" smtClean="0"/>
              <a:t>21</a:t>
            </a:fld>
            <a:endParaRPr lang="en-US"/>
          </a:p>
        </p:txBody>
      </p:sp>
    </p:spTree>
    <p:extLst>
      <p:ext uri="{BB962C8B-B14F-4D97-AF65-F5344CB8AC3E}">
        <p14:creationId xmlns:p14="http://schemas.microsoft.com/office/powerpoint/2010/main" val="17639153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smtClean="0"/>
              <a:t>Include if relevant</a:t>
            </a:r>
            <a:r>
              <a:rPr lang="en-US" sz="1200" i="1" baseline="0" dirty="0" smtClean="0"/>
              <a:t> [Chronic Pain 2 of 2]: </a:t>
            </a:r>
            <a:r>
              <a:rPr lang="en-US" sz="1200" kern="1200" dirty="0" smtClean="0">
                <a:solidFill>
                  <a:schemeClr val="tx1"/>
                </a:solidFill>
                <a:effectLst/>
                <a:latin typeface="+mn-lt"/>
                <a:ea typeface="+mn-ea"/>
                <a:cs typeface="+mn-cs"/>
              </a:rPr>
              <a:t>Many people who have chronic pain find that the constant discomfort and the restrictions it places on their daily activities contribute to feelings of sadness, irritability, or hopelessness.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Some people may begin to feel depressed or helpless if they think that the pain will never end and that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there is nothing they can do about it.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Not all distressing thoughts and emotions lead to a crisis — but if left unchecked, they could become a serious issue over time. If you notice any of the warning signs discussed earlier, get help immediately or encourage your Veteran to do so.</a:t>
            </a:r>
          </a:p>
          <a:p>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Your friends and family members have likely noticed that your chronic pain is affecting your well-being. Talking to them can be especially helpful as you look for the type of relief that is right for you.</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r>
              <a:rPr lang="en-US" sz="1400" b="1" dirty="0" smtClean="0"/>
              <a:t>If you are experiencing chronic pain, there are a few things you can do right away to deal with your symptoms:</a:t>
            </a:r>
          </a:p>
          <a:p>
            <a:pPr marL="342900" lvl="0" indent="-342900">
              <a:buFont typeface="Arial"/>
              <a:buChar char="•"/>
            </a:pPr>
            <a:r>
              <a:rPr lang="en-US" sz="1200" dirty="0" smtClean="0"/>
              <a:t>Tell your doctor about it — a physician can help develop a treatment plan for you</a:t>
            </a:r>
          </a:p>
          <a:p>
            <a:pPr marL="342900" lvl="0" indent="-342900">
              <a:buFont typeface="Arial"/>
              <a:buChar char="•"/>
            </a:pPr>
            <a:r>
              <a:rPr lang="en-US" sz="1200" dirty="0" smtClean="0"/>
              <a:t>Educate yourself on chronic pain so you can decide on the best options for managing your condition</a:t>
            </a:r>
          </a:p>
          <a:p>
            <a:pPr marL="342900" lvl="0" indent="-342900">
              <a:buFont typeface="Arial"/>
              <a:buChar char="•"/>
            </a:pPr>
            <a:r>
              <a:rPr lang="en-US" sz="1200" dirty="0" smtClean="0"/>
              <a:t>Keep a “pain diary” to record how your experience of pain may change throughout the day and how pain affects your daily life</a:t>
            </a:r>
          </a:p>
          <a:p>
            <a:pPr marL="342900" lvl="0" indent="-342900">
              <a:buFont typeface="Arial"/>
              <a:buChar char="•"/>
            </a:pPr>
            <a:r>
              <a:rPr lang="en-US" sz="1200" dirty="0" smtClean="0"/>
              <a:t>Find ways to stay physically active, according to the recommendations of your doctor</a:t>
            </a:r>
          </a:p>
          <a:p>
            <a:pPr marL="0" lvl="0" indent="0">
              <a:buFont typeface="Arial"/>
              <a:buNone/>
            </a:pPr>
            <a:endParaRPr lang="en-US" sz="1200" b="1" dirty="0" smtClean="0"/>
          </a:p>
          <a:p>
            <a:r>
              <a:rPr lang="en-US" sz="1400" b="1" dirty="0" smtClean="0"/>
              <a:t>Depending on what is causing the pain, various treatment options may relieve it, such as:</a:t>
            </a:r>
          </a:p>
          <a:p>
            <a:pPr marL="342900" lvl="0" indent="-342900">
              <a:buFont typeface="Arial"/>
              <a:buChar char="•"/>
            </a:pPr>
            <a:r>
              <a:rPr lang="en-US" sz="1200" dirty="0" smtClean="0"/>
              <a:t>Physical therapy to increase your level of pain-free activity</a:t>
            </a:r>
          </a:p>
          <a:p>
            <a:pPr marL="342900" lvl="0" indent="-342900">
              <a:buFont typeface="Arial"/>
              <a:buChar char="•"/>
            </a:pPr>
            <a:r>
              <a:rPr lang="en-US" sz="1200" dirty="0" smtClean="0"/>
              <a:t>Therapy or counseling to help you learn ways to manage your pain</a:t>
            </a:r>
          </a:p>
          <a:p>
            <a:pPr marL="342900" lvl="0" indent="-342900">
              <a:buFont typeface="Arial"/>
              <a:buChar char="•"/>
            </a:pPr>
            <a:r>
              <a:rPr lang="en-US" sz="1200" dirty="0" smtClean="0"/>
              <a:t>Relaxation techniques to manage the stress of chronic pain</a:t>
            </a:r>
          </a:p>
          <a:p>
            <a:pPr marL="342900" lvl="0" indent="-342900">
              <a:buFont typeface="Arial"/>
              <a:buChar char="•"/>
            </a:pPr>
            <a:r>
              <a:rPr lang="en-US" sz="1200" dirty="0" smtClean="0"/>
              <a:t>In some cases, prescription medications to reduce the level of severe pain</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A215C91-EE9A-2B40-81D7-C2309A793247}" type="slidenum">
              <a:rPr lang="en-US" smtClean="0"/>
              <a:t>22</a:t>
            </a:fld>
            <a:endParaRPr lang="en-US"/>
          </a:p>
        </p:txBody>
      </p:sp>
    </p:spTree>
    <p:extLst>
      <p:ext uri="{BB962C8B-B14F-4D97-AF65-F5344CB8AC3E}">
        <p14:creationId xmlns:p14="http://schemas.microsoft.com/office/powerpoint/2010/main" val="5462511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dirty="0" smtClean="0"/>
              <a:t>Include when relevant [Substance Misuse 1 of 2]</a:t>
            </a:r>
            <a:r>
              <a:rPr lang="en-US" sz="1200" i="1" baseline="0" dirty="0" smtClean="0"/>
              <a:t>: </a:t>
            </a:r>
            <a:r>
              <a:rPr lang="en-US" sz="1200" kern="1200" dirty="0" smtClean="0">
                <a:solidFill>
                  <a:schemeClr val="tx1"/>
                </a:solidFill>
                <a:effectLst/>
                <a:latin typeface="+mn-lt"/>
                <a:ea typeface="+mn-ea"/>
                <a:cs typeface="+mn-cs"/>
              </a:rPr>
              <a:t>Individuals sometimes misuse alcohol and/or drugs as a means to cope with stressful life experiences and emotional challenges. If you notice that your increased drinking or drug use coincides with feelings of hopelessness, aggression, withdrawal, or anxiety, it’s time to reach out for support.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Quitting or cutting back on drinking or drug use can be challenging. Trying to do it on your own, without any support, can make it even harder. Talking to family and friends can be a helpful first step. Loved ones can offer encouragement and support, and they may be able to connect you with resources that can promote your path to recovery.</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Get counseling, either one-on-one with a therapist or in a group with others who are working on similar concerns. In addition, there are options for medications that may help you reduce your use of alcohol or drugs. You can work with your counselor or doctor to try different types of treatment. </a:t>
            </a:r>
            <a:r>
              <a:rPr lang="en-US" sz="1200" i="1" dirty="0" smtClean="0"/>
              <a:t>Remember: Finding the care that’s right for you may take some time. Be patient with the process, and try to keep an open mind as you work toward recovery.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1" dirty="0" smtClean="0"/>
          </a:p>
          <a:p>
            <a:r>
              <a:rPr lang="en-US" sz="1400" b="1" dirty="0" smtClean="0"/>
              <a:t>When Veterans use alcohol and drugs as their primary means to cope, the consequences can be severe. </a:t>
            </a:r>
          </a:p>
          <a:p>
            <a:endParaRPr lang="en-US" sz="1400" b="1" dirty="0" smtClean="0"/>
          </a:p>
          <a:p>
            <a:r>
              <a:rPr lang="en-US" sz="1400" b="1" dirty="0" smtClean="0"/>
              <a:t>You don’t have to deal with alcohol or drug problems alone. Consider contacting:</a:t>
            </a:r>
          </a:p>
          <a:p>
            <a:pPr marL="342900" lvl="0" indent="-342900">
              <a:buFont typeface="Arial"/>
              <a:buChar char="•"/>
            </a:pPr>
            <a:r>
              <a:rPr lang="en-US" sz="1200" dirty="0" smtClean="0"/>
              <a:t>Your family doctor, who may know you well and be able to offer support, guidance, and appropriate referrals, including to a doctor who has extensive experience treating Veterans with substance misuse disorders if yours does not</a:t>
            </a:r>
          </a:p>
          <a:p>
            <a:pPr marL="342900" lvl="0" indent="-342900">
              <a:buFont typeface="Arial"/>
              <a:buChar char="•"/>
            </a:pPr>
            <a:r>
              <a:rPr lang="en-US" sz="1200" dirty="0" smtClean="0"/>
              <a:t>A mental health professional, such as a therapist</a:t>
            </a:r>
          </a:p>
          <a:p>
            <a:pPr marL="342900" lvl="0" indent="-342900">
              <a:buFont typeface="Arial"/>
              <a:buChar char="•"/>
            </a:pPr>
            <a:r>
              <a:rPr lang="en-US" sz="1200" dirty="0" smtClean="0"/>
              <a:t>Local support groups, such as Alcoholics Anonymous (AA) or Narcotics Anonymous (NA)</a:t>
            </a:r>
          </a:p>
          <a:p>
            <a:pPr marL="342900" lvl="0" indent="-342900">
              <a:buFont typeface="Arial"/>
              <a:buChar char="•"/>
            </a:pPr>
            <a:r>
              <a:rPr lang="en-US" sz="1200" dirty="0" smtClean="0"/>
              <a:t>Your local </a:t>
            </a:r>
            <a:r>
              <a:rPr lang="en-US" sz="1200" u="sng" dirty="0" smtClean="0">
                <a:hlinkClick r:id="rId3"/>
              </a:rPr>
              <a:t>VA Medical Center or Vet Center</a:t>
            </a:r>
            <a:r>
              <a:rPr lang="en-US" sz="1200" u="sng" dirty="0" smtClean="0"/>
              <a:t>:</a:t>
            </a:r>
            <a:r>
              <a:rPr lang="en-US" sz="1200" dirty="0" smtClean="0"/>
              <a:t> VA specializes in the care and treatment of Veterans</a:t>
            </a:r>
          </a:p>
          <a:p>
            <a:pPr marL="342900" lvl="0" indent="-342900">
              <a:buFont typeface="Arial"/>
              <a:buChar char="•"/>
            </a:pPr>
            <a:r>
              <a:rPr lang="en-US" sz="1200" dirty="0" smtClean="0"/>
              <a:t>A spiritual or faith-based adviser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1"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A215C91-EE9A-2B40-81D7-C2309A793247}" type="slidenum">
              <a:rPr lang="en-US" smtClean="0"/>
              <a:t>23</a:t>
            </a:fld>
            <a:endParaRPr lang="en-US"/>
          </a:p>
        </p:txBody>
      </p:sp>
    </p:spTree>
    <p:extLst>
      <p:ext uri="{BB962C8B-B14F-4D97-AF65-F5344CB8AC3E}">
        <p14:creationId xmlns:p14="http://schemas.microsoft.com/office/powerpoint/2010/main" val="12362278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dirty="0" smtClean="0"/>
              <a:t>Include when relevant [Substance Misuse 2</a:t>
            </a:r>
            <a:r>
              <a:rPr lang="en-US" sz="1200" i="1" baseline="0" dirty="0" smtClean="0"/>
              <a:t> of 2</a:t>
            </a:r>
            <a:r>
              <a:rPr lang="en-US" sz="1200" i="1" dirty="0" smtClean="0"/>
              <a:t>]</a:t>
            </a:r>
            <a:endParaRPr lang="en-US" dirty="0"/>
          </a:p>
        </p:txBody>
      </p:sp>
      <p:sp>
        <p:nvSpPr>
          <p:cNvPr id="4" name="Slide Number Placeholder 3"/>
          <p:cNvSpPr>
            <a:spLocks noGrp="1"/>
          </p:cNvSpPr>
          <p:nvPr>
            <p:ph type="sldNum" sz="quarter" idx="10"/>
          </p:nvPr>
        </p:nvSpPr>
        <p:spPr/>
        <p:txBody>
          <a:bodyPr/>
          <a:lstStyle/>
          <a:p>
            <a:fld id="{9A215C91-EE9A-2B40-81D7-C2309A793247}" type="slidenum">
              <a:rPr lang="en-US" smtClean="0"/>
              <a:t>24</a:t>
            </a:fld>
            <a:endParaRPr lang="en-US"/>
          </a:p>
        </p:txBody>
      </p:sp>
    </p:spTree>
    <p:extLst>
      <p:ext uri="{BB962C8B-B14F-4D97-AF65-F5344CB8AC3E}">
        <p14:creationId xmlns:p14="http://schemas.microsoft.com/office/powerpoint/2010/main" val="12362278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Include</a:t>
            </a:r>
            <a:r>
              <a:rPr lang="en-US" i="1" baseline="0" dirty="0" smtClean="0"/>
              <a:t> when relevant [PTSD 1 of 3]: </a:t>
            </a:r>
            <a:r>
              <a:rPr lang="en-US" sz="1200" kern="1200" dirty="0" smtClean="0">
                <a:solidFill>
                  <a:schemeClr val="tx1"/>
                </a:solidFill>
                <a:effectLst/>
                <a:latin typeface="+mn-lt"/>
                <a:ea typeface="+mn-ea"/>
                <a:cs typeface="+mn-cs"/>
              </a:rPr>
              <a:t>If you experienced severe trauma or a life-threatening event before, during, or after service, you may have developed symptoms of extreme stress — commonly known as posttraumatic stress disorder (PTSD). </a:t>
            </a:r>
          </a:p>
          <a:p>
            <a:endParaRPr lang="en-US" sz="1200" i="1" kern="1200" dirty="0" smtClean="0">
              <a:solidFill>
                <a:schemeClr val="tx1"/>
              </a:solidFill>
              <a:effectLst/>
              <a:latin typeface="+mn-lt"/>
              <a:ea typeface="+mn-ea"/>
              <a:cs typeface="+mn-cs"/>
            </a:endParaRPr>
          </a:p>
          <a:p>
            <a:r>
              <a:rPr lang="en-US" sz="1400" b="1" dirty="0" smtClean="0"/>
              <a:t>What factors can increase the risk for PTSD? </a:t>
            </a:r>
            <a:endParaRPr lang="en-US" sz="1400" dirty="0" smtClean="0"/>
          </a:p>
          <a:p>
            <a:r>
              <a:rPr lang="en-US" sz="1200" dirty="0" smtClean="0"/>
              <a:t>Sometimes symptoms of PTSD don’t surface for months, or even years, after a traumatic event or deployment. Symptoms also may come and go. If these problems don’t go away — or, worse, if you feel like they are disrupting your daily life — you may have PTSD.</a:t>
            </a:r>
          </a:p>
          <a:p>
            <a:endParaRPr lang="en-US" i="1" dirty="0"/>
          </a:p>
        </p:txBody>
      </p:sp>
      <p:sp>
        <p:nvSpPr>
          <p:cNvPr id="4" name="Slide Number Placeholder 3"/>
          <p:cNvSpPr>
            <a:spLocks noGrp="1"/>
          </p:cNvSpPr>
          <p:nvPr>
            <p:ph type="sldNum" sz="quarter" idx="10"/>
          </p:nvPr>
        </p:nvSpPr>
        <p:spPr/>
        <p:txBody>
          <a:bodyPr/>
          <a:lstStyle/>
          <a:p>
            <a:fld id="{9A215C91-EE9A-2B40-81D7-C2309A793247}" type="slidenum">
              <a:rPr lang="en-US" smtClean="0"/>
              <a:t>25</a:t>
            </a:fld>
            <a:endParaRPr lang="en-US"/>
          </a:p>
        </p:txBody>
      </p:sp>
    </p:spTree>
    <p:extLst>
      <p:ext uri="{BB962C8B-B14F-4D97-AF65-F5344CB8AC3E}">
        <p14:creationId xmlns:p14="http://schemas.microsoft.com/office/powerpoint/2010/main" val="19348845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dirty="0" smtClean="0"/>
              <a:t>Include when relevant [PTSD 2 of 3]:</a:t>
            </a:r>
            <a:r>
              <a:rPr lang="en-US" sz="1200" i="1" baseline="0" dirty="0" smtClean="0"/>
              <a:t> </a:t>
            </a:r>
            <a:r>
              <a:rPr lang="en-US" sz="1200" dirty="0" smtClean="0"/>
              <a:t>Veterans with PTSD experience a variety of symptoms, some of which may be difficult for others to detect. Symptoms can occur immediately after a specific event or can surface weeks, months, or even years later. Learning to recognize these symptoms is the first step to feeling better. </a:t>
            </a:r>
          </a:p>
          <a:p>
            <a:endParaRPr lang="en-US" dirty="0"/>
          </a:p>
        </p:txBody>
      </p:sp>
      <p:sp>
        <p:nvSpPr>
          <p:cNvPr id="4" name="Slide Number Placeholder 3"/>
          <p:cNvSpPr>
            <a:spLocks noGrp="1"/>
          </p:cNvSpPr>
          <p:nvPr>
            <p:ph type="sldNum" sz="quarter" idx="10"/>
          </p:nvPr>
        </p:nvSpPr>
        <p:spPr/>
        <p:txBody>
          <a:bodyPr/>
          <a:lstStyle/>
          <a:p>
            <a:fld id="{9A215C91-EE9A-2B40-81D7-C2309A793247}" type="slidenum">
              <a:rPr lang="en-US" smtClean="0"/>
              <a:t>26</a:t>
            </a:fld>
            <a:endParaRPr lang="en-US"/>
          </a:p>
        </p:txBody>
      </p:sp>
    </p:spTree>
    <p:extLst>
      <p:ext uri="{BB962C8B-B14F-4D97-AF65-F5344CB8AC3E}">
        <p14:creationId xmlns:p14="http://schemas.microsoft.com/office/powerpoint/2010/main" val="24028784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dirty="0" smtClean="0"/>
              <a:t>Include when relevant [PTSD 3</a:t>
            </a:r>
            <a:r>
              <a:rPr lang="en-US" sz="1200" i="1" baseline="0" dirty="0" smtClean="0"/>
              <a:t> </a:t>
            </a:r>
            <a:r>
              <a:rPr lang="en-US" sz="1200" i="1" dirty="0" smtClean="0"/>
              <a:t>of 3]:</a:t>
            </a:r>
            <a:r>
              <a:rPr lang="en-US" sz="1200" i="1"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t>These treatments can produce positive and meaningful changes in your symptoms and quality of life. They can help you understand and change how you think about your trauma — and change how you react to stressful memories.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The two main types of treatment are talk therapy and medication. Research shows that talk therapy, such as prolonged exposure therapy or cognitive processing therapy, can help Veterans with PTSD. Likewise, medications, such as selective serotonin reuptake inhibitors (SSRIs), have been shown to be effective in reducing PTSD symptoms. Some individuals experience benefits from combining these two types of treatment.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PTSD treatment has improved quite a bit over the years — so if you tried talk therapy or medication in the past and still have symptoms, it would be good to try again.</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r>
              <a:rPr lang="en-US" sz="1400" b="1" dirty="0" smtClean="0"/>
              <a:t>Treatment works.  </a:t>
            </a:r>
          </a:p>
          <a:p>
            <a:pPr marL="342900" indent="-342900">
              <a:buFont typeface="Arial"/>
              <a:buChar char="•"/>
            </a:pPr>
            <a:r>
              <a:rPr lang="en-US" sz="1400" dirty="0" smtClean="0"/>
              <a:t>Be patient and persistent. You may need to work with your doctor or therapist to try different types of treatment before finding what works most effectively to treat your PTSD symptoms.</a:t>
            </a:r>
            <a:r>
              <a:rPr lang="en-US" sz="1400" b="1" dirty="0" smtClean="0"/>
              <a:t> </a:t>
            </a:r>
            <a:endParaRPr lang="en-US" sz="1400" dirty="0" smtClean="0"/>
          </a:p>
          <a:p>
            <a:pPr marL="342900" indent="-342900">
              <a:buFont typeface="Arial"/>
              <a:buChar char="•"/>
            </a:pPr>
            <a:r>
              <a:rPr lang="en-US" sz="1400" dirty="0" smtClean="0"/>
              <a:t>Consider contacting your family doctor, who may know you well and be able to offer support, guidance, and appropriate referrals during a crisis.</a:t>
            </a:r>
          </a:p>
          <a:p>
            <a:pPr marL="342900" indent="-342900">
              <a:buFont typeface="Arial"/>
              <a:buChar char="•"/>
            </a:pPr>
            <a:r>
              <a:rPr lang="en-US" sz="1400" u="sng" dirty="0" smtClean="0">
                <a:hlinkClick r:id="rId3"/>
              </a:rPr>
              <a:t>Local mental health professionals</a:t>
            </a:r>
            <a:r>
              <a:rPr lang="en-US" sz="1400" dirty="0" smtClean="0"/>
              <a:t>, such as a therapist, counselor, or spiritual or religious adviser, can provide additional support.</a:t>
            </a:r>
            <a:endParaRPr lang="en-US" sz="1400" dirty="0"/>
          </a:p>
        </p:txBody>
      </p:sp>
      <p:sp>
        <p:nvSpPr>
          <p:cNvPr id="4" name="Slide Number Placeholder 3"/>
          <p:cNvSpPr>
            <a:spLocks noGrp="1"/>
          </p:cNvSpPr>
          <p:nvPr>
            <p:ph type="sldNum" sz="quarter" idx="10"/>
          </p:nvPr>
        </p:nvSpPr>
        <p:spPr/>
        <p:txBody>
          <a:bodyPr/>
          <a:lstStyle/>
          <a:p>
            <a:fld id="{9A215C91-EE9A-2B40-81D7-C2309A793247}" type="slidenum">
              <a:rPr lang="en-US" smtClean="0"/>
              <a:t>27</a:t>
            </a:fld>
            <a:endParaRPr lang="en-US"/>
          </a:p>
        </p:txBody>
      </p:sp>
    </p:spTree>
    <p:extLst>
      <p:ext uri="{BB962C8B-B14F-4D97-AF65-F5344CB8AC3E}">
        <p14:creationId xmlns:p14="http://schemas.microsoft.com/office/powerpoint/2010/main" val="38292293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Include</a:t>
            </a:r>
            <a:r>
              <a:rPr lang="en-US" sz="1200" i="1" kern="1200" baseline="0" dirty="0" smtClean="0">
                <a:solidFill>
                  <a:schemeClr val="tx1"/>
                </a:solidFill>
                <a:effectLst/>
                <a:latin typeface="+mn-lt"/>
                <a:ea typeface="+mn-ea"/>
                <a:cs typeface="+mn-cs"/>
              </a:rPr>
              <a:t> if relevant [Depression and Suicide 1 of 3]: </a:t>
            </a:r>
            <a:r>
              <a:rPr lang="en-US" sz="1200" dirty="0" smtClean="0"/>
              <a:t>The signs and symptoms of depression may be hard to notice at first.</a:t>
            </a:r>
            <a:r>
              <a:rPr lang="en-US" sz="1200" baseline="0" dirty="0" smtClean="0"/>
              <a:t> </a:t>
            </a:r>
            <a:r>
              <a:rPr lang="en-US" sz="1200" kern="1200" dirty="0" smtClean="0">
                <a:solidFill>
                  <a:schemeClr val="tx1"/>
                </a:solidFill>
                <a:effectLst/>
                <a:latin typeface="+mn-lt"/>
                <a:ea typeface="+mn-ea"/>
                <a:cs typeface="+mn-cs"/>
              </a:rPr>
              <a:t>Everyone experiences sadness, </a:t>
            </a:r>
            <a:r>
              <a:rPr lang="en-US" sz="1200" u="sng" kern="1200" dirty="0" smtClean="0">
                <a:solidFill>
                  <a:schemeClr val="tx1"/>
                </a:solidFill>
                <a:effectLst/>
                <a:latin typeface="+mn-lt"/>
                <a:ea typeface="+mn-ea"/>
                <a:cs typeface="+mn-cs"/>
                <a:hlinkClick r:id="rId3"/>
              </a:rPr>
              <a:t>irritability</a:t>
            </a:r>
            <a:r>
              <a:rPr lang="en-US" sz="1200" kern="1200" dirty="0" smtClean="0">
                <a:solidFill>
                  <a:schemeClr val="tx1"/>
                </a:solidFill>
                <a:effectLst/>
                <a:latin typeface="+mn-lt"/>
                <a:ea typeface="+mn-ea"/>
                <a:cs typeface="+mn-cs"/>
              </a:rPr>
              <a:t>, or low energy from time to time. Depression is different. If you have depression, it can be hard to engage in everyday activities. You might focus on what’s not going well in your life and may be unable to enjoy activities that typically bring you pleasure. Depression can </a:t>
            </a:r>
            <a:r>
              <a:rPr lang="en-US" sz="1200" u="sng" kern="1200" dirty="0" smtClean="0">
                <a:solidFill>
                  <a:schemeClr val="tx1"/>
                </a:solidFill>
                <a:effectLst/>
                <a:latin typeface="+mn-lt"/>
                <a:ea typeface="+mn-ea"/>
                <a:cs typeface="+mn-cs"/>
                <a:hlinkClick r:id="rId4"/>
              </a:rPr>
              <a:t>put a strain on your relationships</a:t>
            </a:r>
            <a:r>
              <a:rPr lang="en-US" sz="1200" kern="1200" dirty="0" smtClean="0">
                <a:solidFill>
                  <a:schemeClr val="tx1"/>
                </a:solidFill>
                <a:effectLst/>
                <a:latin typeface="+mn-lt"/>
                <a:ea typeface="+mn-ea"/>
                <a:cs typeface="+mn-cs"/>
              </a:rPr>
              <a:t> and sometimes may lead to feelings of despair.</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While depression isn’t always caused by a specific event, some Veterans experience it because of the </a:t>
            </a:r>
            <a:r>
              <a:rPr lang="en-US" sz="1200" u="sng" kern="1200" dirty="0" smtClean="0">
                <a:solidFill>
                  <a:schemeClr val="tx1"/>
                </a:solidFill>
                <a:effectLst/>
                <a:latin typeface="+mn-lt"/>
                <a:ea typeface="+mn-ea"/>
                <a:cs typeface="+mn-cs"/>
                <a:hlinkClick r:id="rId5"/>
              </a:rPr>
              <a:t>loss of someone</a:t>
            </a:r>
            <a:r>
              <a:rPr lang="en-US" sz="1200" kern="1200" dirty="0" smtClean="0">
                <a:solidFill>
                  <a:schemeClr val="tx1"/>
                </a:solidFill>
                <a:effectLst/>
                <a:latin typeface="+mn-lt"/>
                <a:ea typeface="+mn-ea"/>
                <a:cs typeface="+mn-cs"/>
              </a:rPr>
              <a:t> close to them, relationship conflicts (such as separation or divorce), or a job change or loss. When this sadness lasts for more than a few weeks or is significantly affecting your life, it may be a sign of depression. No matter what the source may be, it’s important to seek treatment.</a:t>
            </a:r>
          </a:p>
          <a:p>
            <a:endParaRPr lang="en-US" dirty="0"/>
          </a:p>
        </p:txBody>
      </p:sp>
      <p:sp>
        <p:nvSpPr>
          <p:cNvPr id="4" name="Slide Number Placeholder 3"/>
          <p:cNvSpPr>
            <a:spLocks noGrp="1"/>
          </p:cNvSpPr>
          <p:nvPr>
            <p:ph type="sldNum" sz="quarter" idx="10"/>
          </p:nvPr>
        </p:nvSpPr>
        <p:spPr/>
        <p:txBody>
          <a:bodyPr/>
          <a:lstStyle/>
          <a:p>
            <a:fld id="{9A215C91-EE9A-2B40-81D7-C2309A793247}" type="slidenum">
              <a:rPr lang="en-US" smtClean="0"/>
              <a:t>28</a:t>
            </a:fld>
            <a:endParaRPr lang="en-US"/>
          </a:p>
        </p:txBody>
      </p:sp>
    </p:spTree>
    <p:extLst>
      <p:ext uri="{BB962C8B-B14F-4D97-AF65-F5344CB8AC3E}">
        <p14:creationId xmlns:p14="http://schemas.microsoft.com/office/powerpoint/2010/main" val="3329084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Include</a:t>
            </a:r>
            <a:r>
              <a:rPr lang="en-US" sz="1200" i="1" kern="1200" baseline="0" dirty="0" smtClean="0">
                <a:solidFill>
                  <a:schemeClr val="tx1"/>
                </a:solidFill>
                <a:effectLst/>
                <a:latin typeface="+mn-lt"/>
                <a:ea typeface="+mn-ea"/>
                <a:cs typeface="+mn-cs"/>
              </a:rPr>
              <a:t> if relevant [Depression and Suicide 2 of 3]: </a:t>
            </a:r>
            <a:r>
              <a:rPr lang="en-US" sz="1200" dirty="0" smtClean="0"/>
              <a:t>Not everyone with depression has the same symptoms or feels the same way. One person might have difficulty sitting still, while another may find it hard to get out of bed each day. </a:t>
            </a:r>
          </a:p>
          <a:p>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Having thoughts that others would be better off without you, feeling that there’s no way out of your problems, or thinking about harming oneself, or about suicide, are very serious symptoms of depression and need </a:t>
            </a:r>
            <a:r>
              <a:rPr lang="en-US" sz="1200" b="1" dirty="0" smtClean="0"/>
              <a:t>immediate attention</a:t>
            </a: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9A215C91-EE9A-2B40-81D7-C2309A793247}" type="slidenum">
              <a:rPr lang="en-US" smtClean="0"/>
              <a:t>29</a:t>
            </a:fld>
            <a:endParaRPr lang="en-US"/>
          </a:p>
        </p:txBody>
      </p:sp>
    </p:spTree>
    <p:extLst>
      <p:ext uri="{BB962C8B-B14F-4D97-AF65-F5344CB8AC3E}">
        <p14:creationId xmlns:p14="http://schemas.microsoft.com/office/powerpoint/2010/main" val="1313330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Include</a:t>
            </a:r>
            <a:r>
              <a:rPr lang="en-US" sz="1200" i="1" kern="1200" baseline="0" dirty="0" smtClean="0">
                <a:solidFill>
                  <a:schemeClr val="tx1"/>
                </a:solidFill>
                <a:effectLst/>
                <a:latin typeface="+mn-lt"/>
                <a:ea typeface="+mn-ea"/>
                <a:cs typeface="+mn-cs"/>
              </a:rPr>
              <a:t> if relevant [Depression and Suicide 3 of 3]: </a:t>
            </a:r>
            <a:r>
              <a:rPr lang="en-US" sz="1200" b="0" dirty="0" smtClean="0"/>
              <a:t>Antidepressant medications </a:t>
            </a:r>
            <a:r>
              <a:rPr lang="en-US" sz="1200" dirty="0" smtClean="0"/>
              <a:t>work in different ways to affect the neurochemicals in your brain that may be associated with depression. You may need to work with your doctor or counselor to try different types of treatment before finding what works best for you</a:t>
            </a:r>
            <a:r>
              <a:rPr lang="en-US" sz="1400" dirty="0" smtClean="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400" dirty="0" smtClean="0"/>
          </a:p>
          <a:p>
            <a:r>
              <a:rPr lang="en-US" sz="1600" b="1" dirty="0" smtClean="0"/>
              <a:t>Depression is a condition that can be effectively treated.</a:t>
            </a:r>
            <a:endParaRPr lang="en-US" sz="1600" dirty="0" smtClean="0"/>
          </a:p>
          <a:p>
            <a:r>
              <a:rPr lang="en-US" sz="1400" dirty="0" smtClean="0"/>
              <a:t>If you are depressed, treatment can help. Treatments for depression can involve psychotherapy or counseling, medication, or a combination.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400" dirty="0" smtClean="0"/>
          </a:p>
          <a:p>
            <a:endParaRPr lang="en-US" dirty="0"/>
          </a:p>
        </p:txBody>
      </p:sp>
      <p:sp>
        <p:nvSpPr>
          <p:cNvPr id="4" name="Slide Number Placeholder 3"/>
          <p:cNvSpPr>
            <a:spLocks noGrp="1"/>
          </p:cNvSpPr>
          <p:nvPr>
            <p:ph type="sldNum" sz="quarter" idx="10"/>
          </p:nvPr>
        </p:nvSpPr>
        <p:spPr/>
        <p:txBody>
          <a:bodyPr/>
          <a:lstStyle/>
          <a:p>
            <a:fld id="{9A215C91-EE9A-2B40-81D7-C2309A793247}" type="slidenum">
              <a:rPr lang="en-US" smtClean="0"/>
              <a:t>30</a:t>
            </a:fld>
            <a:endParaRPr lang="en-US"/>
          </a:p>
        </p:txBody>
      </p:sp>
    </p:spTree>
    <p:extLst>
      <p:ext uri="{BB962C8B-B14F-4D97-AF65-F5344CB8AC3E}">
        <p14:creationId xmlns:p14="http://schemas.microsoft.com/office/powerpoint/2010/main" val="3050816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Include in all decks</a:t>
            </a:r>
          </a:p>
          <a:p>
            <a:endParaRPr lang="en-US" i="1" dirty="0" smtClean="0"/>
          </a:p>
          <a:p>
            <a:r>
              <a:rPr lang="en-US" i="1" dirty="0" smtClean="0"/>
              <a:t>(Citation source: http://</a:t>
            </a:r>
            <a:r>
              <a:rPr lang="en-US" i="1" dirty="0" err="1" smtClean="0"/>
              <a:t>www.cdc.gov</a:t>
            </a:r>
            <a:r>
              <a:rPr lang="en-US" i="1" dirty="0" smtClean="0"/>
              <a:t>/injury/images/</a:t>
            </a:r>
            <a:r>
              <a:rPr lang="en-US" i="1" dirty="0" err="1" smtClean="0"/>
              <a:t>lc</a:t>
            </a:r>
            <a:r>
              <a:rPr lang="en-US" i="1" dirty="0" smtClean="0"/>
              <a:t>-charts/leading_causes_of_death_age_group_2014_1050w760h.gif,</a:t>
            </a:r>
            <a:r>
              <a:rPr lang="en-US" i="1" baseline="0" dirty="0" smtClean="0"/>
              <a:t> accessed July 25, 2016)</a:t>
            </a:r>
            <a:endParaRPr lang="en-US" i="1" dirty="0" smtClean="0"/>
          </a:p>
          <a:p>
            <a:endParaRPr lang="en-US" i="1" dirty="0"/>
          </a:p>
        </p:txBody>
      </p:sp>
      <p:sp>
        <p:nvSpPr>
          <p:cNvPr id="4" name="Slide Number Placeholder 3"/>
          <p:cNvSpPr>
            <a:spLocks noGrp="1"/>
          </p:cNvSpPr>
          <p:nvPr>
            <p:ph type="sldNum" sz="quarter" idx="10"/>
          </p:nvPr>
        </p:nvSpPr>
        <p:spPr/>
        <p:txBody>
          <a:bodyPr/>
          <a:lstStyle/>
          <a:p>
            <a:fld id="{9A215C91-EE9A-2B40-81D7-C2309A793247}" type="slidenum">
              <a:rPr lang="en-US" smtClean="0"/>
              <a:t>3</a:t>
            </a:fld>
            <a:endParaRPr lang="en-US"/>
          </a:p>
        </p:txBody>
      </p:sp>
    </p:spTree>
    <p:extLst>
      <p:ext uri="{BB962C8B-B14F-4D97-AF65-F5344CB8AC3E}">
        <p14:creationId xmlns:p14="http://schemas.microsoft.com/office/powerpoint/2010/main" val="6839807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Include when relevant</a:t>
            </a:r>
            <a:r>
              <a:rPr lang="en-US" sz="1200" i="1" kern="1200" baseline="0" dirty="0" smtClean="0">
                <a:solidFill>
                  <a:schemeClr val="tx1"/>
                </a:solidFill>
                <a:effectLst/>
                <a:latin typeface="+mn-lt"/>
                <a:ea typeface="+mn-ea"/>
                <a:cs typeface="+mn-cs"/>
              </a:rPr>
              <a:t> [Transitioning 1 of 2] </a:t>
            </a:r>
          </a:p>
          <a:p>
            <a:endParaRPr lang="en-US" sz="1200" i="1"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Some of the challenges that come with transitioning from the military can be difficult or </a:t>
            </a:r>
            <a:r>
              <a:rPr lang="en-US" sz="1200" u="sng" kern="1200" dirty="0" smtClean="0">
                <a:solidFill>
                  <a:schemeClr val="tx1"/>
                </a:solidFill>
                <a:effectLst/>
                <a:latin typeface="+mn-lt"/>
                <a:ea typeface="+mn-ea"/>
                <a:cs typeface="+mn-cs"/>
                <a:hlinkClick r:id="rId3"/>
              </a:rPr>
              <a:t>stressful</a:t>
            </a:r>
            <a:r>
              <a:rPr lang="en-US" sz="1200" kern="1200" dirty="0" smtClean="0">
                <a:solidFill>
                  <a:schemeClr val="tx1"/>
                </a:solidFill>
                <a:effectLst/>
                <a:latin typeface="+mn-lt"/>
                <a:ea typeface="+mn-ea"/>
                <a:cs typeface="+mn-cs"/>
              </a:rPr>
              <a:t>. They can </a:t>
            </a:r>
            <a:r>
              <a:rPr lang="en-US" sz="1200" u="sng" kern="1200" dirty="0" smtClean="0">
                <a:solidFill>
                  <a:schemeClr val="tx1"/>
                </a:solidFill>
                <a:effectLst/>
                <a:latin typeface="+mn-lt"/>
                <a:ea typeface="+mn-ea"/>
                <a:cs typeface="+mn-cs"/>
                <a:hlinkClick r:id="rId4"/>
              </a:rPr>
              <a:t>put a strain on your relationships</a:t>
            </a:r>
            <a:r>
              <a:rPr lang="en-US" sz="1200" kern="1200" dirty="0" smtClean="0">
                <a:solidFill>
                  <a:schemeClr val="tx1"/>
                </a:solidFill>
                <a:effectLst/>
                <a:latin typeface="+mn-lt"/>
                <a:ea typeface="+mn-ea"/>
                <a:cs typeface="+mn-cs"/>
              </a:rPr>
              <a:t> and may lead to feelings of despair.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If you notice any of the warning signs discussed earlier, get help immediately or encourage your Veteran to do so.</a:t>
            </a:r>
          </a:p>
          <a:p>
            <a:endParaRPr lang="en-US" sz="1200" kern="1200" dirty="0" smtClean="0">
              <a:solidFill>
                <a:schemeClr val="tx1"/>
              </a:solidFill>
              <a:effectLst/>
              <a:latin typeface="+mn-lt"/>
              <a:ea typeface="+mn-ea"/>
              <a:cs typeface="+mn-cs"/>
            </a:endParaRPr>
          </a:p>
          <a:p>
            <a:r>
              <a:rPr lang="en-US" sz="1400" b="1" dirty="0" smtClean="0"/>
              <a:t>Returning to civilian life can present new opportunities — and new challenges including:</a:t>
            </a:r>
          </a:p>
          <a:p>
            <a:pPr marL="342900" indent="-342900">
              <a:buFont typeface="Arial" charset="0"/>
              <a:buChar char="•"/>
            </a:pPr>
            <a:r>
              <a:rPr lang="en-US" sz="1200" u="sng" dirty="0" smtClean="0">
                <a:hlinkClick r:id="rId5"/>
              </a:rPr>
              <a:t>Finding a job</a:t>
            </a:r>
            <a:endParaRPr lang="en-US" sz="1200" dirty="0" smtClean="0"/>
          </a:p>
          <a:p>
            <a:pPr marL="342900" indent="-342900">
              <a:buFont typeface="Arial" charset="0"/>
              <a:buChar char="•"/>
            </a:pPr>
            <a:r>
              <a:rPr lang="en-US" sz="1200" u="sng" dirty="0" smtClean="0">
                <a:hlinkClick r:id="rId6"/>
              </a:rPr>
              <a:t>Going back to school</a:t>
            </a:r>
            <a:r>
              <a:rPr lang="en-US" sz="1200" dirty="0" smtClean="0"/>
              <a:t> </a:t>
            </a:r>
          </a:p>
          <a:p>
            <a:pPr marL="342900" indent="-342900">
              <a:buFont typeface="Arial" charset="0"/>
              <a:buChar char="•"/>
            </a:pPr>
            <a:r>
              <a:rPr lang="en-US" sz="1200" u="sng" dirty="0" smtClean="0">
                <a:hlinkClick r:id="rId7"/>
              </a:rPr>
              <a:t>Learning how to adjust</a:t>
            </a:r>
          </a:p>
        </p:txBody>
      </p:sp>
      <p:sp>
        <p:nvSpPr>
          <p:cNvPr id="4" name="Slide Number Placeholder 3"/>
          <p:cNvSpPr>
            <a:spLocks noGrp="1"/>
          </p:cNvSpPr>
          <p:nvPr>
            <p:ph type="sldNum" sz="quarter" idx="10"/>
          </p:nvPr>
        </p:nvSpPr>
        <p:spPr/>
        <p:txBody>
          <a:bodyPr/>
          <a:lstStyle/>
          <a:p>
            <a:fld id="{9A215C91-EE9A-2B40-81D7-C2309A793247}" type="slidenum">
              <a:rPr lang="en-US" smtClean="0"/>
              <a:t>31</a:t>
            </a:fld>
            <a:endParaRPr lang="en-US"/>
          </a:p>
        </p:txBody>
      </p:sp>
    </p:spTree>
    <p:extLst>
      <p:ext uri="{BB962C8B-B14F-4D97-AF65-F5344CB8AC3E}">
        <p14:creationId xmlns:p14="http://schemas.microsoft.com/office/powerpoint/2010/main" val="31787108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smtClean="0"/>
              <a:t>Include when relevant [Transitioning 2</a:t>
            </a:r>
            <a:r>
              <a:rPr lang="en-US" b="0" i="1" baseline="0" dirty="0" smtClean="0"/>
              <a:t> of 2</a:t>
            </a:r>
            <a:r>
              <a:rPr lang="en-US" b="0" i="1" dirty="0" smtClean="0"/>
              <a:t>] </a:t>
            </a:r>
            <a:r>
              <a:rPr lang="en-US" sz="1200" b="0" kern="1200" dirty="0" smtClean="0">
                <a:solidFill>
                  <a:schemeClr val="tx1"/>
                </a:solidFill>
                <a:effectLst/>
                <a:latin typeface="+mn-lt"/>
                <a:ea typeface="+mn-ea"/>
                <a:cs typeface="+mn-cs"/>
              </a:rPr>
              <a:t> </a:t>
            </a:r>
          </a:p>
          <a:p>
            <a:endParaRPr lang="en-US" sz="1200" b="0" kern="1200" dirty="0" smtClean="0">
              <a:solidFill>
                <a:schemeClr val="tx1"/>
              </a:solidFill>
              <a:effectLst/>
              <a:latin typeface="+mn-lt"/>
              <a:ea typeface="+mn-ea"/>
              <a:cs typeface="+mn-cs"/>
            </a:endParaRPr>
          </a:p>
          <a:p>
            <a:r>
              <a:rPr lang="en-US" b="0" dirty="0" smtClean="0"/>
              <a:t>Going from something familiar, like military life, to something new and different can be challenging. </a:t>
            </a:r>
          </a:p>
          <a:p>
            <a:endParaRPr lang="en-US" b="0" dirty="0" smtClean="0"/>
          </a:p>
          <a:p>
            <a:r>
              <a:rPr lang="en-US" sz="1200" dirty="0" smtClean="0"/>
              <a:t>Your experiences in the service — both positive and negative — may have changed the way you look at things and deal with people. Stressful or traumatic situations may have resulted in habits or ways of coping that may be misunderstood or may cause problems in civilian life. </a:t>
            </a:r>
          </a:p>
          <a:p>
            <a:endParaRPr lang="en-US" sz="1200" b="1" dirty="0" smtClean="0"/>
          </a:p>
          <a:p>
            <a:r>
              <a:rPr lang="en-US" sz="1200" b="1" dirty="0" smtClean="0"/>
              <a:t>These strategies</a:t>
            </a:r>
            <a:r>
              <a:rPr lang="en-US" sz="1200" b="1" baseline="0" dirty="0" smtClean="0"/>
              <a:t> </a:t>
            </a:r>
            <a:r>
              <a:rPr lang="en-US" sz="1200" b="1" dirty="0" smtClean="0"/>
              <a:t>can ease a transition and build a foundation for success:</a:t>
            </a:r>
          </a:p>
          <a:p>
            <a:pPr marL="342900" lvl="0" indent="-342900">
              <a:buFont typeface="Arial"/>
              <a:buChar char="•"/>
            </a:pPr>
            <a:r>
              <a:rPr lang="en-US" sz="1200" dirty="0" smtClean="0"/>
              <a:t>Reach out to other Veterans or to Veterans’ groups for social support. Recognize that others may not always agree with you or understand your military service, and agree to disagree</a:t>
            </a:r>
          </a:p>
          <a:p>
            <a:pPr marL="342900" lvl="0" indent="-342900">
              <a:buFont typeface="Arial"/>
              <a:buChar char="•"/>
            </a:pPr>
            <a:r>
              <a:rPr lang="en-US" sz="1200" dirty="0" smtClean="0"/>
              <a:t>Be prepared for insensitive questions or topics of conversation, practice how to respond before you hear them,</a:t>
            </a:r>
            <a:r>
              <a:rPr lang="en-US" sz="1200" baseline="0" dirty="0" smtClean="0"/>
              <a:t> and</a:t>
            </a:r>
            <a:r>
              <a:rPr lang="en-US" sz="1200" dirty="0" smtClean="0"/>
              <a:t> respectfully decline to talk about things that make you uncomfortable</a:t>
            </a:r>
          </a:p>
          <a:p>
            <a:pPr marL="342900" lvl="0" indent="-342900">
              <a:buFont typeface="Arial"/>
              <a:buChar char="•"/>
            </a:pPr>
            <a:r>
              <a:rPr lang="en-US" sz="1200" dirty="0" smtClean="0"/>
              <a:t>Have a plan of action for your adjustment that includes a list of goals for your transition, future, and personal life</a:t>
            </a:r>
          </a:p>
          <a:p>
            <a:pPr marL="342900" lvl="0" indent="-342900">
              <a:buFont typeface="Arial"/>
              <a:buChar char="•"/>
            </a:pPr>
            <a:r>
              <a:rPr lang="en-US" sz="1200" dirty="0" smtClean="0"/>
              <a:t>Try to get a good night’s sleep as often as possible</a:t>
            </a:r>
          </a:p>
          <a:p>
            <a:pPr marL="342900" lvl="0" indent="-342900">
              <a:buFont typeface="Arial"/>
              <a:buChar char="•"/>
            </a:pPr>
            <a:r>
              <a:rPr lang="en-US" sz="1200" dirty="0" smtClean="0"/>
              <a:t>Exercise regularly and eat healthy meals</a:t>
            </a:r>
          </a:p>
          <a:p>
            <a:pPr marL="342900" lvl="0" indent="-342900">
              <a:buFont typeface="Arial"/>
              <a:buChar char="•"/>
            </a:pPr>
            <a:r>
              <a:rPr lang="en-US" sz="1200" dirty="0" smtClean="0"/>
              <a:t>Practice relaxation techniques, such as deep breathing</a:t>
            </a:r>
          </a:p>
          <a:p>
            <a:pPr marL="342900" lvl="0" indent="-342900">
              <a:buFont typeface="Arial"/>
              <a:buChar char="•"/>
            </a:pPr>
            <a:r>
              <a:rPr lang="en-US" sz="1200" dirty="0" smtClean="0"/>
              <a:t>Avoid unhealthy “quick fixes” that you think may help you cope, such as drinking alcohol, taking drugs, or smoking cigarettes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Most Veterans go through some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period of adjustment as they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transition from military service to</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civilian life. For some Veterans, the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challenges continue — affecting their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health and well-being, including:</a:t>
            </a:r>
          </a:p>
          <a:p>
            <a:pPr marL="171450" indent="-171450">
              <a:buFont typeface="Arial"/>
              <a:buChar char="•"/>
            </a:pPr>
            <a:r>
              <a:rPr lang="en-US" sz="1200" kern="1200" dirty="0" smtClean="0">
                <a:solidFill>
                  <a:schemeClr val="tx1"/>
                </a:solidFill>
                <a:effectLst/>
                <a:latin typeface="+mn-lt"/>
                <a:ea typeface="+mn-ea"/>
                <a:cs typeface="+mn-cs"/>
              </a:rPr>
              <a:t>Frequently feeling on edge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or tense</a:t>
            </a:r>
          </a:p>
          <a:p>
            <a:pPr marL="171450" indent="-171450">
              <a:buFont typeface="Arial"/>
              <a:buChar char="•"/>
            </a:pPr>
            <a:r>
              <a:rPr lang="en-US" sz="1200" kern="1200" dirty="0" smtClean="0">
                <a:solidFill>
                  <a:schemeClr val="tx1"/>
                </a:solidFill>
                <a:effectLst/>
                <a:latin typeface="+mn-lt"/>
                <a:ea typeface="+mn-ea"/>
                <a:cs typeface="+mn-cs"/>
              </a:rPr>
              <a:t>Having difficulty concentrating</a:t>
            </a:r>
          </a:p>
          <a:p>
            <a:pPr marL="171450" indent="-171450">
              <a:buFont typeface="Arial"/>
              <a:buChar char="•"/>
            </a:pPr>
            <a:r>
              <a:rPr lang="en-US" sz="1200" kern="1200" dirty="0" smtClean="0">
                <a:solidFill>
                  <a:schemeClr val="tx1"/>
                </a:solidFill>
                <a:effectLst/>
                <a:latin typeface="+mn-lt"/>
                <a:ea typeface="+mn-ea"/>
                <a:cs typeface="+mn-cs"/>
              </a:rPr>
              <a:t>Feeling angry or irritable</a:t>
            </a:r>
          </a:p>
          <a:p>
            <a:pPr marL="171450" indent="-171450">
              <a:buFont typeface="Arial"/>
              <a:buChar char="•"/>
            </a:pPr>
            <a:r>
              <a:rPr lang="en-US" sz="1200" kern="1200" dirty="0" smtClean="0">
                <a:solidFill>
                  <a:schemeClr val="tx1"/>
                </a:solidFill>
                <a:effectLst/>
                <a:latin typeface="+mn-lt"/>
                <a:ea typeface="+mn-ea"/>
                <a:cs typeface="+mn-cs"/>
              </a:rPr>
              <a:t>Having trouble sleeping</a:t>
            </a:r>
          </a:p>
          <a:p>
            <a:pPr marL="171450" indent="-171450">
              <a:buFont typeface="Arial"/>
              <a:buChar char="•"/>
            </a:pPr>
            <a:r>
              <a:rPr lang="en-US" sz="1200" kern="1200" dirty="0" smtClean="0">
                <a:solidFill>
                  <a:schemeClr val="tx1"/>
                </a:solidFill>
                <a:effectLst/>
                <a:latin typeface="+mn-lt"/>
                <a:ea typeface="+mn-ea"/>
                <a:cs typeface="+mn-cs"/>
              </a:rPr>
              <a:t>Feeling down for weeks or months</a:t>
            </a:r>
          </a:p>
          <a:p>
            <a:pPr marL="171450" indent="-171450">
              <a:buFont typeface="Arial"/>
              <a:buChar cha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Some of the challenges that may come with transitioning from the military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can be difficult or </a:t>
            </a:r>
            <a:r>
              <a:rPr lang="en-US" sz="1200" u="sng" kern="1200" dirty="0" smtClean="0">
                <a:solidFill>
                  <a:schemeClr val="tx1"/>
                </a:solidFill>
                <a:effectLst/>
                <a:latin typeface="+mn-lt"/>
                <a:ea typeface="+mn-ea"/>
                <a:cs typeface="+mn-cs"/>
                <a:hlinkClick r:id="rId3"/>
              </a:rPr>
              <a:t>stressful</a:t>
            </a:r>
            <a:r>
              <a:rPr lang="en-US" sz="1200" kern="1200" dirty="0" smtClean="0">
                <a:solidFill>
                  <a:schemeClr val="tx1"/>
                </a:solidFill>
                <a:effectLst/>
                <a:latin typeface="+mn-lt"/>
                <a:ea typeface="+mn-ea"/>
                <a:cs typeface="+mn-cs"/>
              </a:rPr>
              <a:t> and may lead to despair.  </a:t>
            </a:r>
          </a:p>
          <a:p>
            <a:r>
              <a:rPr lang="en-US" sz="1200" kern="1200" dirty="0" smtClean="0">
                <a:solidFill>
                  <a:schemeClr val="tx1"/>
                </a:solidFill>
                <a:effectLst/>
                <a:latin typeface="+mn-lt"/>
                <a:ea typeface="+mn-ea"/>
                <a:cs typeface="+mn-cs"/>
              </a:rPr>
              <a:t>No matter what you’re facing, you don’t have to deal with it alone.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If you notice any of the warning signs discussed earlier, get help immediately or encourage your Veteran to do so.</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200" kern="1200" dirty="0" smtClean="0">
              <a:solidFill>
                <a:schemeClr val="tx1"/>
              </a:solidFill>
              <a:effectLst/>
              <a:latin typeface="+mn-lt"/>
              <a:ea typeface="+mn-ea"/>
              <a:cs typeface="+mn-cs"/>
            </a:endParaRPr>
          </a:p>
          <a:p>
            <a:pPr marL="171450" indent="-171450">
              <a:buFont typeface="Arial"/>
              <a:buChar cha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A215C91-EE9A-2B40-81D7-C2309A793247}" type="slidenum">
              <a:rPr lang="en-US" smtClean="0"/>
              <a:t>32</a:t>
            </a:fld>
            <a:endParaRPr lang="en-US"/>
          </a:p>
        </p:txBody>
      </p:sp>
    </p:spTree>
    <p:extLst>
      <p:ext uri="{BB962C8B-B14F-4D97-AF65-F5344CB8AC3E}">
        <p14:creationId xmlns:p14="http://schemas.microsoft.com/office/powerpoint/2010/main" val="27377029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Include</a:t>
            </a:r>
            <a:r>
              <a:rPr lang="en-US" i="1" baseline="0" dirty="0" smtClean="0"/>
              <a:t> when relevant [Aging and Retirement 1 of 2]</a:t>
            </a:r>
          </a:p>
          <a:p>
            <a:pPr marL="0" marR="0" indent="0" algn="l" defTabSz="457200" rtl="0" eaLnBrk="1" fontAlgn="auto" latinLnBrk="0" hangingPunct="1">
              <a:lnSpc>
                <a:spcPct val="100000"/>
              </a:lnSpc>
              <a:spcBef>
                <a:spcPts val="0"/>
              </a:spcBef>
              <a:spcAft>
                <a:spcPts val="0"/>
              </a:spcAft>
              <a:buClrTx/>
              <a:buSzTx/>
              <a:buFontTx/>
              <a:buNone/>
              <a:tabLst/>
              <a:defRPr/>
            </a:pPr>
            <a:endParaRPr lang="en-US" i="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While gradual physical changes are a normal part of aging, excessive worry, fatigue, and unhappiness are not. They indicate that an older Veteran may need support.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r>
              <a:rPr lang="en-US" sz="1400" b="1" dirty="0" smtClean="0"/>
              <a:t>While retirement is an exciting phase for many people, certain issues can make planning for retirement challenging, including:</a:t>
            </a:r>
          </a:p>
          <a:p>
            <a:pPr marL="342900" lvl="0" indent="-342900">
              <a:buFont typeface="Arial"/>
              <a:buChar char="•"/>
            </a:pPr>
            <a:r>
              <a:rPr lang="en-US" sz="1200" dirty="0" smtClean="0"/>
              <a:t>Having fewer distractions and more downtime to recall troubling events from your past, including combat and other military experiences</a:t>
            </a:r>
          </a:p>
          <a:p>
            <a:pPr marL="342900" lvl="0" indent="-342900">
              <a:buFont typeface="Arial"/>
              <a:buChar char="•"/>
            </a:pPr>
            <a:r>
              <a:rPr lang="en-US" sz="1200" dirty="0" smtClean="0"/>
              <a:t>Losing touch with co-workers and friends</a:t>
            </a:r>
          </a:p>
          <a:p>
            <a:pPr marL="342900" lvl="0" indent="-342900">
              <a:buFont typeface="Arial"/>
              <a:buChar char="•"/>
            </a:pPr>
            <a:r>
              <a:rPr lang="en-US" sz="1200" dirty="0" smtClean="0"/>
              <a:t>Feeling like your days lack focus without the routine of work</a:t>
            </a:r>
          </a:p>
          <a:p>
            <a:pPr marL="342900" lvl="0" indent="-342900">
              <a:buFont typeface="Arial"/>
              <a:buChar char="•"/>
            </a:pPr>
            <a:r>
              <a:rPr lang="en-US" sz="1200" dirty="0" smtClean="0"/>
              <a:t>Feeling upset when hearing about current events or news reports that may bring back memories of negative events during military service</a:t>
            </a:r>
          </a:p>
          <a:p>
            <a:endParaRPr lang="en-US" dirty="0"/>
          </a:p>
        </p:txBody>
      </p:sp>
      <p:sp>
        <p:nvSpPr>
          <p:cNvPr id="4" name="Slide Number Placeholder 3"/>
          <p:cNvSpPr>
            <a:spLocks noGrp="1"/>
          </p:cNvSpPr>
          <p:nvPr>
            <p:ph type="sldNum" sz="quarter" idx="10"/>
          </p:nvPr>
        </p:nvSpPr>
        <p:spPr/>
        <p:txBody>
          <a:bodyPr/>
          <a:lstStyle/>
          <a:p>
            <a:fld id="{9A215C91-EE9A-2B40-81D7-C2309A793247}" type="slidenum">
              <a:rPr lang="en-US" smtClean="0"/>
              <a:t>33</a:t>
            </a:fld>
            <a:endParaRPr lang="en-US"/>
          </a:p>
        </p:txBody>
      </p:sp>
    </p:spTree>
    <p:extLst>
      <p:ext uri="{BB962C8B-B14F-4D97-AF65-F5344CB8AC3E}">
        <p14:creationId xmlns:p14="http://schemas.microsoft.com/office/powerpoint/2010/main" val="34461566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Include when relevant [Aging and</a:t>
            </a:r>
            <a:r>
              <a:rPr lang="en-US" i="1" baseline="0" dirty="0" smtClean="0"/>
              <a:t> Retirement 2 of 2] </a:t>
            </a:r>
          </a:p>
          <a:p>
            <a:endParaRPr lang="en-US" sz="1200" i="1"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Some of the challenges that may come with </a:t>
            </a:r>
            <a:r>
              <a:rPr lang="en-US" sz="1200" u="sng" kern="1200" dirty="0" smtClean="0">
                <a:solidFill>
                  <a:schemeClr val="tx1"/>
                </a:solidFill>
                <a:effectLst/>
                <a:latin typeface="+mn-lt"/>
                <a:ea typeface="+mn-ea"/>
                <a:cs typeface="+mn-cs"/>
                <a:hlinkClick r:id="rId3"/>
              </a:rPr>
              <a:t>one</a:t>
            </a:r>
            <a:r>
              <a:rPr lang="en-US" sz="1200" kern="1200" dirty="0" smtClean="0">
                <a:solidFill>
                  <a:schemeClr val="tx1"/>
                </a:solidFill>
                <a:effectLst/>
                <a:latin typeface="+mn-lt"/>
                <a:ea typeface="+mn-ea"/>
                <a:cs typeface="+mn-cs"/>
              </a:rPr>
              <a:t>. aging and retirement can be difficult or </a:t>
            </a:r>
            <a:r>
              <a:rPr lang="en-US" sz="1200" u="sng" kern="1200" dirty="0" smtClean="0">
                <a:solidFill>
                  <a:schemeClr val="tx1"/>
                </a:solidFill>
                <a:effectLst/>
                <a:latin typeface="+mn-lt"/>
                <a:ea typeface="+mn-ea"/>
                <a:cs typeface="+mn-cs"/>
                <a:hlinkClick r:id="rId4"/>
              </a:rPr>
              <a:t>stressful</a:t>
            </a:r>
            <a:r>
              <a:rPr lang="en-US" sz="1200" kern="1200" dirty="0" smtClean="0">
                <a:solidFill>
                  <a:schemeClr val="tx1"/>
                </a:solidFill>
                <a:effectLst/>
                <a:latin typeface="+mn-lt"/>
                <a:ea typeface="+mn-ea"/>
                <a:cs typeface="+mn-cs"/>
              </a:rPr>
              <a:t> and can put a </a:t>
            </a:r>
            <a:r>
              <a:rPr lang="en-US" sz="1200" u="sng" kern="1200" dirty="0" smtClean="0">
                <a:solidFill>
                  <a:schemeClr val="tx1"/>
                </a:solidFill>
                <a:effectLst/>
                <a:latin typeface="+mn-lt"/>
                <a:ea typeface="+mn-ea"/>
                <a:cs typeface="+mn-cs"/>
                <a:hlinkClick r:id="rId5"/>
              </a:rPr>
              <a:t>strain on your relationships</a:t>
            </a:r>
            <a:r>
              <a:rPr lang="en-US" sz="1200" kern="1200" dirty="0" smtClean="0">
                <a:solidFill>
                  <a:schemeClr val="tx1"/>
                </a:solidFill>
                <a:effectLst/>
                <a:latin typeface="+mn-lt"/>
                <a:ea typeface="+mn-ea"/>
                <a:cs typeface="+mn-cs"/>
              </a:rPr>
              <a:t>. You might feel down on yourself or find it </a:t>
            </a:r>
            <a:r>
              <a:rPr lang="en-US" sz="1200" u="sng" kern="1200" dirty="0" smtClean="0">
                <a:solidFill>
                  <a:schemeClr val="tx1"/>
                </a:solidFill>
                <a:effectLst/>
                <a:latin typeface="+mn-lt"/>
                <a:ea typeface="+mn-ea"/>
                <a:cs typeface="+mn-cs"/>
                <a:hlinkClick r:id="rId6"/>
              </a:rPr>
              <a:t>harder to enjoy the things you usually do</a:t>
            </a:r>
            <a:r>
              <a:rPr lang="en-US" sz="1200" kern="1200" dirty="0" smtClean="0">
                <a:solidFill>
                  <a:schemeClr val="tx1"/>
                </a:solidFill>
                <a:effectLst/>
                <a:latin typeface="+mn-lt"/>
                <a:ea typeface="+mn-ea"/>
                <a:cs typeface="+mn-cs"/>
              </a:rPr>
              <a:t>. You may be dealing with </a:t>
            </a:r>
            <a:r>
              <a:rPr lang="en-US" sz="1200" u="sng" kern="1200" dirty="0" smtClean="0">
                <a:solidFill>
                  <a:schemeClr val="tx1"/>
                </a:solidFill>
                <a:effectLst/>
                <a:latin typeface="+mn-lt"/>
                <a:ea typeface="+mn-ea"/>
                <a:cs typeface="+mn-cs"/>
                <a:hlinkClick r:id="rId7"/>
              </a:rPr>
              <a:t>chronic pain</a:t>
            </a:r>
            <a:r>
              <a:rPr lang="en-US" sz="1200" kern="1200" dirty="0" smtClean="0">
                <a:solidFill>
                  <a:schemeClr val="tx1"/>
                </a:solidFill>
                <a:effectLst/>
                <a:latin typeface="+mn-lt"/>
                <a:ea typeface="+mn-ea"/>
                <a:cs typeface="+mn-cs"/>
              </a:rPr>
              <a:t> or medical conditions, or facing the illness or </a:t>
            </a:r>
            <a:r>
              <a:rPr lang="en-US" sz="1200" u="sng" kern="1200" dirty="0" smtClean="0">
                <a:solidFill>
                  <a:schemeClr val="tx1"/>
                </a:solidFill>
                <a:effectLst/>
                <a:latin typeface="+mn-lt"/>
                <a:ea typeface="+mn-ea"/>
                <a:cs typeface="+mn-cs"/>
                <a:hlinkClick r:id="rId3"/>
              </a:rPr>
              <a:t>death of a loved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No matter what you’re facing, you don’t have to deal with it alone.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If you notice any of the warning signs discussed earlier, get help immediately or encourage your Veteran to do so.</a:t>
            </a:r>
          </a:p>
          <a:p>
            <a:endParaRPr lang="en-US" i="1" dirty="0"/>
          </a:p>
        </p:txBody>
      </p:sp>
      <p:sp>
        <p:nvSpPr>
          <p:cNvPr id="4" name="Slide Number Placeholder 3"/>
          <p:cNvSpPr>
            <a:spLocks noGrp="1"/>
          </p:cNvSpPr>
          <p:nvPr>
            <p:ph type="sldNum" sz="quarter" idx="10"/>
          </p:nvPr>
        </p:nvSpPr>
        <p:spPr/>
        <p:txBody>
          <a:bodyPr/>
          <a:lstStyle/>
          <a:p>
            <a:fld id="{9A215C91-EE9A-2B40-81D7-C2309A793247}" type="slidenum">
              <a:rPr lang="en-US" smtClean="0"/>
              <a:t>34</a:t>
            </a:fld>
            <a:endParaRPr lang="en-US"/>
          </a:p>
        </p:txBody>
      </p:sp>
    </p:spTree>
    <p:extLst>
      <p:ext uri="{BB962C8B-B14F-4D97-AF65-F5344CB8AC3E}">
        <p14:creationId xmlns:p14="http://schemas.microsoft.com/office/powerpoint/2010/main" val="28734814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Include</a:t>
            </a:r>
            <a:r>
              <a:rPr lang="en-US" i="1" baseline="0" dirty="0" smtClean="0"/>
              <a:t> when relevant [MST 1 of 2]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1"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It’s important to know that MST can occur on or off base, during war or peacetime, and while a Service member is on or off duty. Perpetrators may be men or women, military personnel or civilians, or superiors or subordinates in the chain of command. They may be a stranger — or even a friend or intimate partner. Veterans from all eras of service have reported experiencing MST.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It’s not uncommon for people who experience sexual assault or harassment during their service to blame themselves or feel ashamed. It is important to remember that </a:t>
            </a:r>
            <a:r>
              <a:rPr lang="en-US" sz="1200" b="1" kern="1200" dirty="0" smtClean="0">
                <a:solidFill>
                  <a:schemeClr val="tx1"/>
                </a:solidFill>
                <a:effectLst/>
                <a:latin typeface="+mn-lt"/>
                <a:ea typeface="+mn-ea"/>
                <a:cs typeface="+mn-cs"/>
              </a:rPr>
              <a:t>MST is not your fault</a:t>
            </a:r>
            <a:r>
              <a:rPr lang="en-US" sz="1200" kern="1200" dirty="0" smtClean="0">
                <a:solidFill>
                  <a:schemeClr val="tx1"/>
                </a:solidFill>
                <a:effectLst/>
                <a:latin typeface="+mn-lt"/>
                <a:ea typeface="+mn-ea"/>
                <a:cs typeface="+mn-cs"/>
              </a:rPr>
              <a:t>. Nothing ever justifies sexual harassment or assault.</a:t>
            </a:r>
          </a:p>
          <a:p>
            <a:endParaRPr lang="en-US" sz="1200" kern="1200" dirty="0" smtClean="0">
              <a:solidFill>
                <a:schemeClr val="tx1"/>
              </a:solidFill>
              <a:effectLst/>
              <a:latin typeface="+mn-lt"/>
              <a:ea typeface="+mn-ea"/>
              <a:cs typeface="+mn-cs"/>
            </a:endParaRPr>
          </a:p>
          <a:p>
            <a:r>
              <a:rPr lang="en-US" sz="1400" b="1" dirty="0" smtClean="0"/>
              <a:t>Dealing With the Effects of Military Sexual Trauma (MST)</a:t>
            </a:r>
            <a:endParaRPr lang="en-US" sz="1400" dirty="0" smtClean="0"/>
          </a:p>
          <a:p>
            <a:r>
              <a:rPr lang="en-US" sz="1200" dirty="0" smtClean="0"/>
              <a:t>Both female and male Service members sometimes have upsetting, unwanted sexual experiences, including sexual assault or sexual harassment. VA refers to these experiences as “military sexual trauma.”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VA offers Veterans treatment and services to cope with the effects of MST.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Fortunately, people can recover from experiences of trauma, and VA has services to help Veterans move their lives forward. Treatment often involves addressing any immediate health and safety concerns, followed by counseling to help survivors cope with the effects of MST. Treatment may focus on strategies for managing difficult emotions and memories. When a Veteran is ready, it may involve talking about MST experiences in depth.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At VA, Veterans can receive </a:t>
            </a:r>
            <a:r>
              <a:rPr lang="en-US" sz="1200" b="1" kern="1200" dirty="0" smtClean="0">
                <a:solidFill>
                  <a:schemeClr val="tx1"/>
                </a:solidFill>
                <a:effectLst/>
                <a:latin typeface="+mn-lt"/>
                <a:ea typeface="+mn-ea"/>
                <a:cs typeface="+mn-cs"/>
              </a:rPr>
              <a:t>free</a:t>
            </a:r>
            <a:r>
              <a:rPr lang="en-US" sz="1200" kern="1200" dirty="0" smtClean="0">
                <a:solidFill>
                  <a:schemeClr val="tx1"/>
                </a:solidFill>
                <a:effectLst/>
                <a:latin typeface="+mn-lt"/>
                <a:ea typeface="+mn-ea"/>
                <a:cs typeface="+mn-cs"/>
              </a:rPr>
              <a:t>, confidential treatment for mental and physical health conditions related to MST — sometimes even if they’re not eligible for other VA services. To receive these services, you don’t need a VA service-connected disability rating, you don’t need to have reported the incident when it happened, and you don’t need any other documentation that it occurred. Every VA health care facility has an MST coordinator who can answer questions about VA’s MST services. </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A215C91-EE9A-2B40-81D7-C2309A793247}" type="slidenum">
              <a:rPr lang="en-US" smtClean="0"/>
              <a:t>35</a:t>
            </a:fld>
            <a:endParaRPr lang="en-US"/>
          </a:p>
        </p:txBody>
      </p:sp>
    </p:spTree>
    <p:extLst>
      <p:ext uri="{BB962C8B-B14F-4D97-AF65-F5344CB8AC3E}">
        <p14:creationId xmlns:p14="http://schemas.microsoft.com/office/powerpoint/2010/main" val="22425165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i="1" dirty="0" smtClean="0"/>
              <a:t>Include</a:t>
            </a:r>
            <a:r>
              <a:rPr lang="en-US" b="0" i="1" baseline="0" dirty="0" smtClean="0"/>
              <a:t> when relevant [MST 2 of 2]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1" baseline="0" dirty="0" smtClean="0">
              <a:solidFill>
                <a:srgbClr val="003F72"/>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rgbClr val="003F72"/>
                </a:solidFill>
              </a:rPr>
              <a:t>MST is an experience, not a diagnosis or condition in and of itself, and Veterans may react to it in a wide variety of ways. </a:t>
            </a:r>
            <a:r>
              <a:rPr lang="en-US" sz="1200" kern="1200" dirty="0" smtClean="0">
                <a:solidFill>
                  <a:schemeClr val="tx1"/>
                </a:solidFill>
                <a:effectLst/>
                <a:latin typeface="+mn-lt"/>
                <a:ea typeface="+mn-ea"/>
                <a:cs typeface="+mn-cs"/>
              </a:rPr>
              <a:t>The emotional impact and other effects may not surface until months or years after the MST experience, and sometimes not until after a Veteran has left military service. For some Veterans, MST may continue to affect their mental and physical health, work, relationships, and everyday life many years after the experience.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400" b="1" dirty="0" smtClean="0">
                <a:solidFill>
                  <a:srgbClr val="003F72"/>
                </a:solidFill>
              </a:rPr>
              <a:t>Some of the difficulties MST survivors may face include:</a:t>
            </a:r>
          </a:p>
          <a:p>
            <a:pPr marL="342900" lvl="0" indent="-342900">
              <a:buFont typeface="Arial"/>
              <a:buChar char="•"/>
            </a:pPr>
            <a:r>
              <a:rPr lang="en-US" sz="1200" dirty="0" smtClean="0"/>
              <a:t>Strong emotions: feeling </a:t>
            </a:r>
            <a:r>
              <a:rPr lang="en-US" sz="1200" u="sng" dirty="0" smtClean="0">
                <a:hlinkClick r:id="rId3"/>
              </a:rPr>
              <a:t>depressed</a:t>
            </a:r>
            <a:r>
              <a:rPr lang="en-US" sz="1200" dirty="0" smtClean="0"/>
              <a:t>; having intense, sudden emotional responses; feeling </a:t>
            </a:r>
            <a:r>
              <a:rPr lang="en-US" sz="1200" u="sng" dirty="0" smtClean="0">
                <a:hlinkClick r:id="rId4"/>
              </a:rPr>
              <a:t>angry or irritable</a:t>
            </a:r>
            <a:r>
              <a:rPr lang="en-US" sz="1200" dirty="0" smtClean="0"/>
              <a:t> much of the time</a:t>
            </a:r>
          </a:p>
          <a:p>
            <a:pPr marL="342900" lvl="0" indent="-342900">
              <a:buFont typeface="Arial"/>
              <a:buChar char="•"/>
            </a:pPr>
            <a:r>
              <a:rPr lang="en-US" sz="1200" dirty="0" smtClean="0"/>
              <a:t>Numbness: feeling emotionally flat</a:t>
            </a:r>
          </a:p>
          <a:p>
            <a:pPr marL="342900" lvl="0" indent="-342900">
              <a:buFont typeface="Arial"/>
              <a:buChar char="•"/>
            </a:pPr>
            <a:r>
              <a:rPr lang="en-US" sz="1200" dirty="0" smtClean="0"/>
              <a:t>Sleep disturbances: </a:t>
            </a:r>
            <a:r>
              <a:rPr lang="en-US" sz="1200" u="sng" dirty="0" smtClean="0">
                <a:hlinkClick r:id="rId5"/>
              </a:rPr>
              <a:t>trouble falling or staying asleep</a:t>
            </a:r>
            <a:r>
              <a:rPr lang="en-US" sz="1200" dirty="0" smtClean="0"/>
              <a:t>; bad dreams or </a:t>
            </a:r>
            <a:r>
              <a:rPr lang="en-US" sz="1200" u="sng" dirty="0" smtClean="0">
                <a:hlinkClick r:id="rId6"/>
              </a:rPr>
              <a:t>nightmares</a:t>
            </a:r>
            <a:endParaRPr lang="en-US" sz="1200" dirty="0" smtClean="0"/>
          </a:p>
          <a:p>
            <a:pPr marL="342900" lvl="0" indent="-342900">
              <a:buFont typeface="Arial"/>
              <a:buChar char="•"/>
            </a:pPr>
            <a:r>
              <a:rPr lang="en-US" sz="1200" dirty="0" smtClean="0"/>
              <a:t>Trouble with attention, </a:t>
            </a:r>
            <a:r>
              <a:rPr lang="en-US" sz="1200" u="sng" dirty="0" smtClean="0">
                <a:hlinkClick r:id="rId7"/>
              </a:rPr>
              <a:t>concentration</a:t>
            </a:r>
            <a:r>
              <a:rPr lang="en-US" sz="1200" dirty="0" smtClean="0"/>
              <a:t>, and memory: difficulty staying focused, often finding your mind wandering; having a hard time remembering things</a:t>
            </a:r>
          </a:p>
          <a:p>
            <a:pPr marL="342900" lvl="0" indent="-342900">
              <a:buFont typeface="Arial"/>
              <a:buChar char="•"/>
            </a:pPr>
            <a:r>
              <a:rPr lang="en-US" sz="1200" u="sng" dirty="0" smtClean="0">
                <a:hlinkClick r:id="rId8"/>
              </a:rPr>
              <a:t>Problems with alcohol or other drugs</a:t>
            </a:r>
            <a:r>
              <a:rPr lang="en-US" sz="1200" dirty="0" smtClean="0"/>
              <a:t>: drinking to excess or using drugs daily; getting drunk or “high” to cope with memories or unpleasant feelings; drinking to fall asleep</a:t>
            </a:r>
          </a:p>
          <a:p>
            <a:pPr marL="342900" lvl="0" indent="-342900">
              <a:buFont typeface="Arial"/>
              <a:buChar char="•"/>
            </a:pPr>
            <a:r>
              <a:rPr lang="en-US" sz="1200" dirty="0" smtClean="0"/>
              <a:t>Disturbing reminders of the trauma: </a:t>
            </a:r>
            <a:r>
              <a:rPr lang="en-US" sz="1200" u="sng" dirty="0" smtClean="0">
                <a:hlinkClick r:id="rId9"/>
              </a:rPr>
              <a:t>feeling on edge</a:t>
            </a:r>
            <a:r>
              <a:rPr lang="en-US" sz="1200" dirty="0" smtClean="0"/>
              <a:t> or jumpy all the time; not feeling safe; going out of your way to avoid reminders of the trauma; having trouble trusting others</a:t>
            </a:r>
          </a:p>
          <a:p>
            <a:pPr marL="342900" lvl="0" indent="-342900">
              <a:buFont typeface="Arial"/>
              <a:buChar char="•"/>
            </a:pPr>
            <a:r>
              <a:rPr lang="en-US" sz="1200" u="sng" dirty="0" smtClean="0">
                <a:hlinkClick r:id="rId10"/>
              </a:rPr>
              <a:t>Problems in relationships</a:t>
            </a:r>
            <a:r>
              <a:rPr lang="en-US" sz="1200" dirty="0" smtClean="0"/>
              <a:t>: feeling alone or disconnected from others; engaging in abusive relationships; conflicts </a:t>
            </a:r>
            <a:r>
              <a:rPr lang="en-US" sz="1200" u="sng" dirty="0" smtClean="0">
                <a:hlinkClick r:id="rId11"/>
              </a:rPr>
              <a:t>with employers</a:t>
            </a:r>
            <a:r>
              <a:rPr lang="en-US" sz="1200" dirty="0" smtClean="0"/>
              <a:t> or authority figures</a:t>
            </a:r>
          </a:p>
          <a:p>
            <a:pPr marL="342900" lvl="0" indent="-342900">
              <a:buFont typeface="Arial"/>
              <a:buChar char="•"/>
            </a:pPr>
            <a:r>
              <a:rPr lang="en-US" sz="1200" dirty="0" smtClean="0"/>
              <a:t>Physical health problems: sexual issues; </a:t>
            </a:r>
            <a:r>
              <a:rPr lang="en-US" sz="1200" u="sng" dirty="0" smtClean="0">
                <a:hlinkClick r:id="rId12"/>
              </a:rPr>
              <a:t>chronic pain</a:t>
            </a:r>
            <a:r>
              <a:rPr lang="en-US" sz="1200" dirty="0" smtClean="0"/>
              <a:t>; weight or </a:t>
            </a:r>
            <a:r>
              <a:rPr lang="en-US" sz="1200" u="sng" dirty="0" smtClean="0">
                <a:hlinkClick r:id="rId13"/>
              </a:rPr>
              <a:t>eating problems</a:t>
            </a:r>
            <a:r>
              <a:rPr lang="en-US" sz="1200" dirty="0" smtClean="0"/>
              <a:t>; stomach or bowel ailments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A215C91-EE9A-2B40-81D7-C2309A793247}" type="slidenum">
              <a:rPr lang="en-US" smtClean="0"/>
              <a:t>36</a:t>
            </a:fld>
            <a:endParaRPr lang="en-US"/>
          </a:p>
        </p:txBody>
      </p:sp>
    </p:spTree>
    <p:extLst>
      <p:ext uri="{BB962C8B-B14F-4D97-AF65-F5344CB8AC3E}">
        <p14:creationId xmlns:p14="http://schemas.microsoft.com/office/powerpoint/2010/main" val="749971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Include</a:t>
            </a:r>
            <a:r>
              <a:rPr lang="en-US" i="1" baseline="0" dirty="0" smtClean="0"/>
              <a:t> in all decks</a:t>
            </a:r>
            <a:endParaRPr lang="en-US" i="1" dirty="0"/>
          </a:p>
        </p:txBody>
      </p:sp>
      <p:sp>
        <p:nvSpPr>
          <p:cNvPr id="4" name="Slide Number Placeholder 3"/>
          <p:cNvSpPr>
            <a:spLocks noGrp="1"/>
          </p:cNvSpPr>
          <p:nvPr>
            <p:ph type="sldNum" sz="quarter" idx="10"/>
          </p:nvPr>
        </p:nvSpPr>
        <p:spPr/>
        <p:txBody>
          <a:bodyPr/>
          <a:lstStyle/>
          <a:p>
            <a:fld id="{9A215C91-EE9A-2B40-81D7-C2309A793247}" type="slidenum">
              <a:rPr lang="en-US" smtClean="0"/>
              <a:t>37</a:t>
            </a:fld>
            <a:endParaRPr lang="en-US"/>
          </a:p>
        </p:txBody>
      </p:sp>
    </p:spTree>
    <p:extLst>
      <p:ext uri="{BB962C8B-B14F-4D97-AF65-F5344CB8AC3E}">
        <p14:creationId xmlns:p14="http://schemas.microsoft.com/office/powerpoint/2010/main" val="8326009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Include in all decks [Start the Conversation</a:t>
            </a:r>
            <a:r>
              <a:rPr lang="en-US" i="1" baseline="0" dirty="0" smtClean="0"/>
              <a:t> 1 of 4]</a:t>
            </a:r>
          </a:p>
          <a:p>
            <a:endParaRPr lang="en-US" i="1" baseline="0" dirty="0" smtClean="0"/>
          </a:p>
          <a:p>
            <a:r>
              <a:rPr lang="en-US" sz="1400" b="1" dirty="0" smtClean="0"/>
              <a:t>If you notice changes in a Veteran’s behavior or moods, start a conversation:</a:t>
            </a:r>
          </a:p>
          <a:p>
            <a:pPr marL="342900" indent="-342900">
              <a:buFont typeface="Arial" charset="0"/>
              <a:buChar char="•"/>
            </a:pPr>
            <a:r>
              <a:rPr lang="en-US" sz="1200" dirty="0" smtClean="0"/>
              <a:t>Talk about your concerns</a:t>
            </a:r>
          </a:p>
          <a:p>
            <a:pPr marL="342900" indent="-342900">
              <a:buFont typeface="Arial" charset="0"/>
              <a:buChar char="•"/>
            </a:pPr>
            <a:r>
              <a:rPr lang="en-US" sz="1200" dirty="0" smtClean="0"/>
              <a:t>Let the Veteran know you’re there </a:t>
            </a:r>
          </a:p>
          <a:p>
            <a:pPr marL="342900" indent="-342900">
              <a:buFont typeface="Arial" charset="0"/>
              <a:buChar char="•"/>
            </a:pPr>
            <a:r>
              <a:rPr lang="en-US" sz="1200" dirty="0" smtClean="0"/>
              <a:t>Let the Veteran know you care</a:t>
            </a:r>
          </a:p>
          <a:p>
            <a:pPr marL="342900" indent="-342900">
              <a:buFont typeface="Arial" charset="0"/>
              <a:buChar char="•"/>
            </a:pPr>
            <a:r>
              <a:rPr lang="en-US" sz="1200" dirty="0" smtClean="0"/>
              <a:t>Let the Veteran know you’re ready to listen</a:t>
            </a:r>
          </a:p>
          <a:p>
            <a:endParaRPr lang="en-US" i="1" dirty="0"/>
          </a:p>
        </p:txBody>
      </p:sp>
      <p:sp>
        <p:nvSpPr>
          <p:cNvPr id="4" name="Slide Number Placeholder 3"/>
          <p:cNvSpPr>
            <a:spLocks noGrp="1"/>
          </p:cNvSpPr>
          <p:nvPr>
            <p:ph type="sldNum" sz="quarter" idx="10"/>
          </p:nvPr>
        </p:nvSpPr>
        <p:spPr/>
        <p:txBody>
          <a:bodyPr/>
          <a:lstStyle/>
          <a:p>
            <a:fld id="{9A215C91-EE9A-2B40-81D7-C2309A793247}" type="slidenum">
              <a:rPr lang="en-US" smtClean="0"/>
              <a:t>38</a:t>
            </a:fld>
            <a:endParaRPr lang="en-US"/>
          </a:p>
        </p:txBody>
      </p:sp>
    </p:spTree>
    <p:extLst>
      <p:ext uri="{BB962C8B-B14F-4D97-AF65-F5344CB8AC3E}">
        <p14:creationId xmlns:p14="http://schemas.microsoft.com/office/powerpoint/2010/main" val="29684194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Include in all decks</a:t>
            </a:r>
            <a:r>
              <a:rPr lang="en-US" i="1" baseline="0" dirty="0" smtClean="0"/>
              <a:t> [Start the Conversation 2 of 4]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1"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Asking whether a Veteran is having thoughts of self-harm or suicide may seem extreme, but it is important. Many Veterans may not show clear signs of intent to harm themselves before doing so, but will answer direct questions about their intent to do so when asked. If you are starting a conversation because you are concerned about emotional or behavioral changes you see, questions about self-harm should be a part of that conversation. </a:t>
            </a:r>
          </a:p>
          <a:p>
            <a:endParaRPr lang="en-US" dirty="0"/>
          </a:p>
        </p:txBody>
      </p:sp>
      <p:sp>
        <p:nvSpPr>
          <p:cNvPr id="4" name="Slide Number Placeholder 3"/>
          <p:cNvSpPr>
            <a:spLocks noGrp="1"/>
          </p:cNvSpPr>
          <p:nvPr>
            <p:ph type="sldNum" sz="quarter" idx="10"/>
          </p:nvPr>
        </p:nvSpPr>
        <p:spPr/>
        <p:txBody>
          <a:bodyPr/>
          <a:lstStyle/>
          <a:p>
            <a:fld id="{9A215C91-EE9A-2B40-81D7-C2309A793247}" type="slidenum">
              <a:rPr lang="en-US" smtClean="0"/>
              <a:t>39</a:t>
            </a:fld>
            <a:endParaRPr lang="en-US"/>
          </a:p>
        </p:txBody>
      </p:sp>
    </p:spTree>
    <p:extLst>
      <p:ext uri="{BB962C8B-B14F-4D97-AF65-F5344CB8AC3E}">
        <p14:creationId xmlns:p14="http://schemas.microsoft.com/office/powerpoint/2010/main" val="27990556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Include in all decks</a:t>
            </a:r>
            <a:r>
              <a:rPr lang="en-US" i="1" baseline="0" dirty="0" smtClean="0"/>
              <a:t> [Start the Conversation 3 of 4] </a:t>
            </a:r>
          </a:p>
          <a:p>
            <a:endParaRPr lang="en-US" sz="1200" i="1"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If you notice changes in a Veteran’s behavior or moods, it’s time to open a line of communication. By starting a conversation about your concerns, you let the Veteran know you’re there, you care, and you’re ready to listen.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 help you feel confident when starting this conversation, remember:</a:t>
            </a:r>
            <a:r>
              <a:rPr lang="en-US" sz="1200" b="1" kern="1200" dirty="0" smtClean="0">
                <a:solidFill>
                  <a:schemeClr val="tx1"/>
                </a:solidFill>
                <a:effectLst/>
                <a:latin typeface="+mn-lt"/>
                <a:ea typeface="+mn-ea"/>
                <a:cs typeface="+mn-cs"/>
              </a:rPr>
              <a:t> The goal is to provide support, not fix the situation.</a:t>
            </a:r>
            <a:r>
              <a:rPr lang="en-US" sz="1200" kern="1200" dirty="0" smtClean="0">
                <a:solidFill>
                  <a:schemeClr val="tx1"/>
                </a:solidFill>
                <a:effectLst/>
                <a:latin typeface="+mn-lt"/>
                <a:ea typeface="+mn-ea"/>
                <a:cs typeface="+mn-cs"/>
              </a:rPr>
              <a:t> You should not feel that you need to solve the Veteran’s problems. </a:t>
            </a:r>
            <a:r>
              <a:rPr lang="en-US" sz="1200" b="1" kern="1200" dirty="0" smtClean="0">
                <a:solidFill>
                  <a:schemeClr val="tx1"/>
                </a:solidFill>
                <a:effectLst/>
                <a:latin typeface="+mn-lt"/>
                <a:ea typeface="+mn-ea"/>
                <a:cs typeface="+mn-cs"/>
              </a:rPr>
              <a:t>By simply sharing your concern and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listening to what the Veteran is saying, you are making a big impact.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A215C91-EE9A-2B40-81D7-C2309A793247}" type="slidenum">
              <a:rPr lang="en-US" smtClean="0"/>
              <a:t>40</a:t>
            </a:fld>
            <a:endParaRPr lang="en-US"/>
          </a:p>
        </p:txBody>
      </p:sp>
    </p:spTree>
    <p:extLst>
      <p:ext uri="{BB962C8B-B14F-4D97-AF65-F5344CB8AC3E}">
        <p14:creationId xmlns:p14="http://schemas.microsoft.com/office/powerpoint/2010/main" val="2799055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Include</a:t>
            </a:r>
            <a:r>
              <a:rPr lang="en-US" sz="1200" i="1" kern="1200" baseline="0" dirty="0" smtClean="0">
                <a:solidFill>
                  <a:schemeClr val="tx1"/>
                </a:solidFill>
                <a:effectLst/>
                <a:latin typeface="+mn-lt"/>
                <a:ea typeface="+mn-ea"/>
                <a:cs typeface="+mn-cs"/>
              </a:rPr>
              <a:t> in all decks [Intro 1 of 3] </a:t>
            </a:r>
            <a:endParaRPr lang="en-US" sz="1200" i="0" kern="1200" baseline="0" dirty="0" smtClean="0">
              <a:solidFill>
                <a:schemeClr val="tx1"/>
              </a:solidFill>
              <a:effectLst/>
              <a:latin typeface="+mn-lt"/>
              <a:ea typeface="+mn-ea"/>
              <a:cs typeface="+mn-cs"/>
            </a:endParaRPr>
          </a:p>
          <a:p>
            <a:endParaRPr lang="en-US" sz="1200" i="1"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Veterans face many unique challenges — from experiences of combat and deployments far from home to reintegration into civilian life. Some Veterans begin to feel overwhelmed by these challenges and may not know where to turn for support.</a:t>
            </a:r>
          </a:p>
          <a:p>
            <a:endParaRPr lang="en-US" sz="1200" b="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Each of us can make a difference in the life of a Veteran who is feeling stressed, anxious, or hopeless. One conversation or connection can be a pivotal step in helping a Veteran in need. A toolkit from the U.S. Department of Veterans Affairs (VA) — </a:t>
            </a:r>
            <a:r>
              <a:rPr lang="en-US" sz="1200" b="0" i="0" kern="1200" dirty="0" smtClean="0">
                <a:solidFill>
                  <a:schemeClr val="tx1"/>
                </a:solidFill>
                <a:effectLst/>
                <a:latin typeface="+mn-lt"/>
                <a:ea typeface="+mn-ea"/>
                <a:cs typeface="+mn-cs"/>
              </a:rPr>
              <a:t>Start the Conversation: New Tools for Veteran Suicide Prevention</a:t>
            </a:r>
            <a:r>
              <a:rPr lang="en-US" sz="1200" b="0" kern="1200" dirty="0" smtClean="0">
                <a:solidFill>
                  <a:schemeClr val="tx1"/>
                </a:solidFill>
                <a:effectLst/>
                <a:latin typeface="+mn-lt"/>
                <a:ea typeface="+mn-ea"/>
                <a:cs typeface="+mn-cs"/>
              </a:rPr>
              <a:t> — can help you get started. </a:t>
            </a:r>
            <a:endParaRPr lang="en-US" sz="1200" b="1"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400" b="1" i="0" dirty="0" smtClean="0"/>
              <a:t>Start the Conversation: New Tools for Veteran Suicide Prevention</a:t>
            </a:r>
            <a:r>
              <a:rPr lang="en-US" sz="1400" b="1" i="1" dirty="0" smtClean="0"/>
              <a:t> </a:t>
            </a:r>
            <a:r>
              <a:rPr lang="en-US" sz="1400" b="1" dirty="0" smtClean="0"/>
              <a:t>is a comprehensive toolkit that includes information about common issues that many Veterans face, as well as concrete steps to help you: </a:t>
            </a:r>
          </a:p>
          <a:p>
            <a:pPr marL="342900" lvl="0" indent="-342900">
              <a:buFont typeface="Arial"/>
              <a:buChar char="•"/>
            </a:pPr>
            <a:r>
              <a:rPr lang="en-US" sz="1200" dirty="0" smtClean="0"/>
              <a:t>Talk to a Veteran about their emotional health, distress, or even thoughts of suicide</a:t>
            </a:r>
          </a:p>
          <a:p>
            <a:pPr marL="342900" lvl="0" indent="-342900">
              <a:buFont typeface="Arial"/>
              <a:buChar char="•"/>
            </a:pPr>
            <a:r>
              <a:rPr lang="en-US" sz="1200" dirty="0" smtClean="0"/>
              <a:t>Identify factors that may increase a Veteran’s risk for suicidal thoughts and behaviors</a:t>
            </a:r>
          </a:p>
          <a:p>
            <a:pPr marL="342900" lvl="0" indent="-342900">
              <a:buFont typeface="Arial"/>
              <a:buChar char="•"/>
            </a:pPr>
            <a:r>
              <a:rPr lang="en-US" sz="1200" dirty="0" smtClean="0"/>
              <a:t>Recognize warning signs or “red flags” indicating that a Veteran may be in crisis and need support</a:t>
            </a:r>
          </a:p>
          <a:p>
            <a:pPr marL="342900" lvl="0" indent="-342900">
              <a:buFont typeface="Arial"/>
              <a:buChar char="•"/>
            </a:pPr>
            <a:r>
              <a:rPr lang="en-US" sz="1200" dirty="0" smtClean="0"/>
              <a:t>Create a personalized plan to help a Veteran manage crises with a customizable Safety Planning Worksheet</a:t>
            </a:r>
          </a:p>
          <a:p>
            <a:pPr marL="342900" lvl="0" indent="-342900">
              <a:buFont typeface="Arial"/>
              <a:buChar char="•"/>
            </a:pPr>
            <a:r>
              <a:rPr lang="en-US" sz="1200" dirty="0" smtClean="0"/>
              <a:t>Access resources for Veterans in need and those who care about them</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A215C91-EE9A-2B40-81D7-C2309A793247}" type="slidenum">
              <a:rPr lang="en-US" smtClean="0"/>
              <a:t>4</a:t>
            </a:fld>
            <a:endParaRPr lang="en-US"/>
          </a:p>
        </p:txBody>
      </p:sp>
    </p:spTree>
    <p:extLst>
      <p:ext uri="{BB962C8B-B14F-4D97-AF65-F5344CB8AC3E}">
        <p14:creationId xmlns:p14="http://schemas.microsoft.com/office/powerpoint/2010/main" val="5612650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0" i="1" dirty="0" smtClean="0"/>
              <a:t>Include in all decks</a:t>
            </a:r>
            <a:r>
              <a:rPr lang="en-US" b="0" i="1" baseline="0" dirty="0" smtClean="0"/>
              <a:t> [Start the Conversation 4 of 4] </a:t>
            </a:r>
          </a:p>
          <a:p>
            <a:pPr lvl="0"/>
            <a:endParaRPr lang="en-US" sz="1200" b="0" i="1" baseline="0" dirty="0" smtClean="0"/>
          </a:p>
          <a:p>
            <a:pPr lvl="0"/>
            <a:r>
              <a:rPr lang="en-US" sz="1200" b="0" dirty="0" smtClean="0"/>
              <a:t>Determining how to get help for someone who is thinking about suicide can be overwhelming. </a:t>
            </a:r>
            <a:endParaRPr lang="en-US" b="0" dirty="0"/>
          </a:p>
        </p:txBody>
      </p:sp>
      <p:sp>
        <p:nvSpPr>
          <p:cNvPr id="4" name="Slide Number Placeholder 3"/>
          <p:cNvSpPr>
            <a:spLocks noGrp="1"/>
          </p:cNvSpPr>
          <p:nvPr>
            <p:ph type="sldNum" sz="quarter" idx="10"/>
          </p:nvPr>
        </p:nvSpPr>
        <p:spPr/>
        <p:txBody>
          <a:bodyPr/>
          <a:lstStyle/>
          <a:p>
            <a:fld id="{9A215C91-EE9A-2B40-81D7-C2309A793247}" type="slidenum">
              <a:rPr lang="en-US" smtClean="0"/>
              <a:t>41</a:t>
            </a:fld>
            <a:endParaRPr lang="en-US"/>
          </a:p>
        </p:txBody>
      </p:sp>
    </p:spTree>
    <p:extLst>
      <p:ext uri="{BB962C8B-B14F-4D97-AF65-F5344CB8AC3E}">
        <p14:creationId xmlns:p14="http://schemas.microsoft.com/office/powerpoint/2010/main" val="27990556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smtClean="0"/>
              <a:t>Include</a:t>
            </a:r>
            <a:r>
              <a:rPr lang="en-US" b="0" i="1" baseline="0" dirty="0" smtClean="0"/>
              <a:t> when relevant [Start the Conversation: Talking to a Veteran About Firearm Safety 1 of 2] </a:t>
            </a:r>
          </a:p>
          <a:p>
            <a:endParaRPr lang="en-US" sz="1400" b="1" i="1" baseline="0" dirty="0" smtClean="0"/>
          </a:p>
          <a:p>
            <a:r>
              <a:rPr lang="en-US" sz="1400" b="1" dirty="0" smtClean="0"/>
              <a:t>You have the power to initiate a conversation about safely handling and storing firearms. </a:t>
            </a:r>
          </a:p>
          <a:p>
            <a:pPr marL="342900" indent="-342900">
              <a:buFont typeface="Arial"/>
              <a:buChar char="•"/>
            </a:pPr>
            <a:r>
              <a:rPr lang="en-US" sz="1200" b="0" dirty="0" smtClean="0"/>
              <a:t>Having a conversation with a Veteran about firearm safety can be challenging. As someone who likely had some level of firearm training during military service, the Veteran may not be receptive to talking about best practices for gun storage and security.</a:t>
            </a:r>
          </a:p>
          <a:p>
            <a:pPr marL="342900" indent="-342900">
              <a:buFont typeface="Arial"/>
              <a:buChar char="•"/>
            </a:pPr>
            <a:r>
              <a:rPr lang="en-US" sz="1200" b="0" dirty="0" smtClean="0"/>
              <a:t>It can be helpful to frame your conversation around the safety of others — family, friends, or children who may not know how to properly handle a firearm or understand its dangers, which could result in accidental injury or death.</a:t>
            </a:r>
          </a:p>
          <a:p>
            <a:endParaRPr lang="en-US" b="0" dirty="0"/>
          </a:p>
        </p:txBody>
      </p:sp>
      <p:sp>
        <p:nvSpPr>
          <p:cNvPr id="4" name="Slide Number Placeholder 3"/>
          <p:cNvSpPr>
            <a:spLocks noGrp="1"/>
          </p:cNvSpPr>
          <p:nvPr>
            <p:ph type="sldNum" sz="quarter" idx="10"/>
          </p:nvPr>
        </p:nvSpPr>
        <p:spPr/>
        <p:txBody>
          <a:bodyPr/>
          <a:lstStyle/>
          <a:p>
            <a:fld id="{9A215C91-EE9A-2B40-81D7-C2309A793247}" type="slidenum">
              <a:rPr lang="en-US" smtClean="0"/>
              <a:t>42</a:t>
            </a:fld>
            <a:endParaRPr lang="en-US"/>
          </a:p>
        </p:txBody>
      </p:sp>
    </p:spTree>
    <p:extLst>
      <p:ext uri="{BB962C8B-B14F-4D97-AF65-F5344CB8AC3E}">
        <p14:creationId xmlns:p14="http://schemas.microsoft.com/office/powerpoint/2010/main" val="6550666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i="1" dirty="0" smtClean="0"/>
              <a:t>Include</a:t>
            </a:r>
            <a:r>
              <a:rPr lang="en-US" b="0" i="1" baseline="0" dirty="0" smtClean="0"/>
              <a:t> when relevant [Start the Conversation: Talking to a Veteran About Firearm Safety 2 of 2]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t>At a minimum, all firearms should be stored, unloaded, and locked in a gun safe, cabinet, or storage case when not in use. Off-site storage may be advisable if there are concerns about the well-being of a Veteran or of</a:t>
            </a:r>
            <a:r>
              <a:rPr lang="en-US" sz="1200" b="0" baseline="0" dirty="0" smtClean="0"/>
              <a:t> </a:t>
            </a:r>
            <a:r>
              <a:rPr lang="en-US" sz="1200" b="0" dirty="0" smtClean="0"/>
              <a:t>family members. </a:t>
            </a:r>
            <a:endParaRPr lang="en-US" b="0" dirty="0" smtClean="0"/>
          </a:p>
          <a:p>
            <a:endParaRPr lang="en-US" b="0" dirty="0"/>
          </a:p>
        </p:txBody>
      </p:sp>
      <p:sp>
        <p:nvSpPr>
          <p:cNvPr id="4" name="Slide Number Placeholder 3"/>
          <p:cNvSpPr>
            <a:spLocks noGrp="1"/>
          </p:cNvSpPr>
          <p:nvPr>
            <p:ph type="sldNum" sz="quarter" idx="10"/>
          </p:nvPr>
        </p:nvSpPr>
        <p:spPr/>
        <p:txBody>
          <a:bodyPr/>
          <a:lstStyle/>
          <a:p>
            <a:fld id="{9A215C91-EE9A-2B40-81D7-C2309A793247}" type="slidenum">
              <a:rPr lang="en-US" smtClean="0"/>
              <a:t>43</a:t>
            </a:fld>
            <a:endParaRPr lang="en-US"/>
          </a:p>
        </p:txBody>
      </p:sp>
    </p:spTree>
    <p:extLst>
      <p:ext uri="{BB962C8B-B14F-4D97-AF65-F5344CB8AC3E}">
        <p14:creationId xmlns:p14="http://schemas.microsoft.com/office/powerpoint/2010/main" val="3148590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smtClean="0"/>
              <a:t>Include</a:t>
            </a:r>
            <a:r>
              <a:rPr lang="en-US" b="0" i="1" baseline="0" dirty="0" smtClean="0"/>
              <a:t> when relevant [</a:t>
            </a:r>
            <a:r>
              <a:rPr lang="en-US" sz="1200" b="0" i="1" kern="1200" dirty="0" smtClean="0">
                <a:solidFill>
                  <a:schemeClr val="tx1"/>
                </a:solidFill>
                <a:effectLst/>
                <a:latin typeface="+mn-lt"/>
                <a:ea typeface="+mn-ea"/>
                <a:cs typeface="+mn-cs"/>
              </a:rPr>
              <a:t>Start the Conversation: Talking to a Veteran About Substance Misuse 1 of</a:t>
            </a:r>
            <a:r>
              <a:rPr lang="en-US" sz="1200" b="0" i="1" kern="1200" baseline="0" dirty="0" smtClean="0">
                <a:solidFill>
                  <a:schemeClr val="tx1"/>
                </a:solidFill>
                <a:effectLst/>
                <a:latin typeface="+mn-lt"/>
                <a:ea typeface="+mn-ea"/>
                <a:cs typeface="+mn-cs"/>
              </a:rPr>
              <a:t> 2</a:t>
            </a:r>
            <a:r>
              <a:rPr lang="en-US" sz="1200" b="0" i="1" kern="1200" dirty="0" smtClean="0">
                <a:solidFill>
                  <a:schemeClr val="tx1"/>
                </a:solidFill>
                <a:effectLst/>
                <a:latin typeface="+mn-lt"/>
                <a:ea typeface="+mn-ea"/>
                <a:cs typeface="+mn-cs"/>
              </a:rPr>
              <a:t>]</a:t>
            </a:r>
            <a:r>
              <a:rPr lang="en-US" sz="1200" b="0" i="1" kern="1200" baseline="0" dirty="0" smtClean="0">
                <a:solidFill>
                  <a:schemeClr val="tx1"/>
                </a:solidFill>
                <a:effectLst/>
                <a:latin typeface="+mn-lt"/>
                <a:ea typeface="+mn-ea"/>
                <a:cs typeface="+mn-cs"/>
              </a:rPr>
              <a:t> </a:t>
            </a:r>
          </a:p>
          <a:p>
            <a:endParaRPr lang="en-US" sz="1200" b="0" i="1"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Remember: It’s important to listen without judgment. It may be a big step for the Veteran in your life to speak openly about their substance use. Show the Veteran you’re there for them by being supportive and receptive to what they say. Don’t lecture or give the impression that you’re disappointed in the Veteran. Lecturing the Veteran can make them feel guilty or as if they’re a burden to others.  </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A215C91-EE9A-2B40-81D7-C2309A793247}" type="slidenum">
              <a:rPr lang="en-US" smtClean="0"/>
              <a:t>44</a:t>
            </a:fld>
            <a:endParaRPr lang="en-US"/>
          </a:p>
        </p:txBody>
      </p:sp>
    </p:spTree>
    <p:extLst>
      <p:ext uri="{BB962C8B-B14F-4D97-AF65-F5344CB8AC3E}">
        <p14:creationId xmlns:p14="http://schemas.microsoft.com/office/powerpoint/2010/main" val="2382512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0" i="1" dirty="0" smtClean="0"/>
              <a:t>Include</a:t>
            </a:r>
            <a:r>
              <a:rPr lang="en-US" b="0" i="1" baseline="0" dirty="0" smtClean="0"/>
              <a:t> when relevant [</a:t>
            </a:r>
            <a:r>
              <a:rPr lang="en-US" sz="1200" b="0" i="1" kern="1200" dirty="0" smtClean="0">
                <a:solidFill>
                  <a:schemeClr val="tx1"/>
                </a:solidFill>
                <a:effectLst/>
                <a:latin typeface="+mn-lt"/>
                <a:ea typeface="+mn-ea"/>
                <a:cs typeface="+mn-cs"/>
              </a:rPr>
              <a:t>Start the Conversation: Talking to a Veteran About Substance Misuse 2</a:t>
            </a:r>
            <a:r>
              <a:rPr lang="en-US" sz="1200" b="0" i="1" kern="1200" baseline="0" dirty="0" smtClean="0">
                <a:solidFill>
                  <a:schemeClr val="tx1"/>
                </a:solidFill>
                <a:effectLst/>
                <a:latin typeface="+mn-lt"/>
                <a:ea typeface="+mn-ea"/>
                <a:cs typeface="+mn-cs"/>
              </a:rPr>
              <a:t> of 2</a:t>
            </a:r>
            <a:r>
              <a:rPr lang="en-US" sz="1200" b="0" i="1"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9A215C91-EE9A-2B40-81D7-C2309A793247}" type="slidenum">
              <a:rPr lang="en-US" smtClean="0"/>
              <a:t>45</a:t>
            </a:fld>
            <a:endParaRPr lang="en-US"/>
          </a:p>
        </p:txBody>
      </p:sp>
    </p:spTree>
    <p:extLst>
      <p:ext uri="{BB962C8B-B14F-4D97-AF65-F5344CB8AC3E}">
        <p14:creationId xmlns:p14="http://schemas.microsoft.com/office/powerpoint/2010/main" val="27720747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i="1" dirty="0" smtClean="0">
                <a:solidFill>
                  <a:srgbClr val="FF0000"/>
                </a:solidFill>
              </a:rPr>
              <a:t>Include</a:t>
            </a:r>
            <a:r>
              <a:rPr lang="en-US" b="0" i="1" baseline="0" dirty="0" smtClean="0">
                <a:solidFill>
                  <a:srgbClr val="FF0000"/>
                </a:solidFill>
              </a:rPr>
              <a:t> when relevant [</a:t>
            </a:r>
            <a:r>
              <a:rPr lang="en-US" sz="1200" b="0" i="1" kern="1200" dirty="0" smtClean="0">
                <a:solidFill>
                  <a:srgbClr val="FF0000"/>
                </a:solidFill>
                <a:effectLst/>
                <a:latin typeface="+mn-lt"/>
                <a:ea typeface="+mn-ea"/>
                <a:cs typeface="+mn-cs"/>
              </a:rPr>
              <a:t>Start the Conversation: Talking to a Veteran Patient About Suicide 1 of 3]</a:t>
            </a:r>
            <a:r>
              <a:rPr lang="en-US" sz="1200" b="0" i="0" kern="1200" baseline="0" dirty="0" smtClean="0">
                <a:solidFill>
                  <a:srgbClr val="FF0000"/>
                </a:solidFill>
                <a:effectLst/>
                <a:latin typeface="+mn-lt"/>
                <a:ea typeface="+mn-ea"/>
                <a:cs typeface="+mn-cs"/>
              </a:rPr>
              <a:t>: </a:t>
            </a:r>
            <a:r>
              <a:rPr lang="en-US" sz="1200" kern="1200" dirty="0" smtClean="0">
                <a:solidFill>
                  <a:srgbClr val="FF0000"/>
                </a:solidFill>
                <a:effectLst/>
                <a:latin typeface="+mn-lt"/>
                <a:ea typeface="+mn-ea"/>
                <a:cs typeface="+mn-cs"/>
              </a:rPr>
              <a:t>Asking whether your patient is having thoughts of self-harm or suicide may seem </a:t>
            </a:r>
            <a:r>
              <a:rPr lang="en-US" sz="1200" kern="1200" dirty="0" smtClean="0">
                <a:solidFill>
                  <a:schemeClr val="tx1"/>
                </a:solidFill>
                <a:effectLst/>
                <a:latin typeface="+mn-lt"/>
                <a:ea typeface="+mn-ea"/>
                <a:cs typeface="+mn-cs"/>
              </a:rPr>
              <a:t>extreme — especially if their troubles seem minor — but it is important. Many Veterans may not show clear signs of intent to harm themselves before doing so, but will answer direct questions about their intent to do so when asked. If you are starting a conversation because you are concerned about emotional or behavioral changes you see, questions about self-harm should be a part of that conversation. Being</a:t>
            </a:r>
            <a:r>
              <a:rPr lang="en-US" sz="1200" kern="1200" baseline="0" dirty="0" smtClean="0">
                <a:solidFill>
                  <a:schemeClr val="tx1"/>
                </a:solidFill>
                <a:effectLst/>
                <a:latin typeface="+mn-lt"/>
                <a:ea typeface="+mn-ea"/>
                <a:cs typeface="+mn-cs"/>
              </a:rPr>
              <a:t> genuine and empathetic with your patient during therapeutic encounters will encourage the open communication.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Although some Veterans may be honest with their physician about the challenges they’re experiencing, others may not. If you notice your patient is showing </a:t>
            </a:r>
            <a:r>
              <a:rPr lang="en-US" sz="1200" u="sng" kern="1200" dirty="0" smtClean="0">
                <a:solidFill>
                  <a:schemeClr val="tx1"/>
                </a:solidFill>
                <a:effectLst/>
                <a:latin typeface="+mn-lt"/>
                <a:ea typeface="+mn-ea"/>
                <a:cs typeface="+mn-cs"/>
              </a:rPr>
              <a:t>warning signs</a:t>
            </a:r>
            <a:r>
              <a:rPr lang="en-US" sz="1200" kern="1200" dirty="0" smtClean="0">
                <a:solidFill>
                  <a:schemeClr val="tx1"/>
                </a:solidFill>
                <a:effectLst/>
                <a:latin typeface="+mn-lt"/>
                <a:ea typeface="+mn-ea"/>
                <a:cs typeface="+mn-cs"/>
              </a:rPr>
              <a:t> of mental health challenges, it’s important to open up a line of communication. Your trusted counsel could be the turning point that encourages a Veteran to get help before they reach a crisis point.</a:t>
            </a:r>
          </a:p>
          <a:p>
            <a:r>
              <a:rPr lang="en-US" sz="1200" kern="1200" dirty="0" smtClean="0">
                <a:solidFill>
                  <a:schemeClr val="tx1"/>
                </a:solidFill>
                <a:effectLst/>
                <a:latin typeface="+mn-lt"/>
                <a:ea typeface="+mn-ea"/>
                <a:cs typeface="+mn-cs"/>
              </a:rPr>
              <a:t> </a:t>
            </a:r>
            <a:endParaRPr lang="en-US" sz="1200" b="0" i="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A215C91-EE9A-2B40-81D7-C2309A793247}" type="slidenum">
              <a:rPr lang="en-US" smtClean="0"/>
              <a:t>46</a:t>
            </a:fld>
            <a:endParaRPr lang="en-US"/>
          </a:p>
        </p:txBody>
      </p:sp>
    </p:spTree>
    <p:extLst>
      <p:ext uri="{BB962C8B-B14F-4D97-AF65-F5344CB8AC3E}">
        <p14:creationId xmlns:p14="http://schemas.microsoft.com/office/powerpoint/2010/main" val="27123067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i="1" dirty="0" smtClean="0">
                <a:solidFill>
                  <a:srgbClr val="FF0000"/>
                </a:solidFill>
              </a:rPr>
              <a:t>Include</a:t>
            </a:r>
            <a:r>
              <a:rPr lang="en-US" b="0" i="1" baseline="0" dirty="0" smtClean="0">
                <a:solidFill>
                  <a:srgbClr val="FF0000"/>
                </a:solidFill>
              </a:rPr>
              <a:t> when relevant [</a:t>
            </a:r>
            <a:r>
              <a:rPr lang="en-US" sz="1200" b="0" i="1" kern="1200" dirty="0" smtClean="0">
                <a:solidFill>
                  <a:srgbClr val="FF0000"/>
                </a:solidFill>
                <a:effectLst/>
                <a:latin typeface="+mn-lt"/>
                <a:ea typeface="+mn-ea"/>
                <a:cs typeface="+mn-cs"/>
              </a:rPr>
              <a:t>Start the Conversation: Talking to a Veteran Patient About Suicide 2 of 3]</a:t>
            </a:r>
            <a:endParaRPr lang="en-US" sz="1200" b="0" i="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A215C91-EE9A-2B40-81D7-C2309A793247}" type="slidenum">
              <a:rPr lang="en-US" smtClean="0"/>
              <a:t>47</a:t>
            </a:fld>
            <a:endParaRPr lang="en-US"/>
          </a:p>
        </p:txBody>
      </p:sp>
    </p:spTree>
    <p:extLst>
      <p:ext uri="{BB962C8B-B14F-4D97-AF65-F5344CB8AC3E}">
        <p14:creationId xmlns:p14="http://schemas.microsoft.com/office/powerpoint/2010/main" val="5176328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i="1" dirty="0" smtClean="0">
                <a:solidFill>
                  <a:srgbClr val="FF0000"/>
                </a:solidFill>
              </a:rPr>
              <a:t>Include</a:t>
            </a:r>
            <a:r>
              <a:rPr lang="en-US" b="0" i="1" baseline="0" dirty="0" smtClean="0">
                <a:solidFill>
                  <a:srgbClr val="FF0000"/>
                </a:solidFill>
              </a:rPr>
              <a:t> when relevant [</a:t>
            </a:r>
            <a:r>
              <a:rPr lang="en-US" sz="1200" b="0" i="1" kern="1200" dirty="0" smtClean="0">
                <a:solidFill>
                  <a:srgbClr val="FF0000"/>
                </a:solidFill>
                <a:effectLst/>
                <a:latin typeface="+mn-lt"/>
                <a:ea typeface="+mn-ea"/>
                <a:cs typeface="+mn-cs"/>
              </a:rPr>
              <a:t>Start the Conversation: Talking to a Veteran Patient About Suicide 3</a:t>
            </a:r>
            <a:r>
              <a:rPr lang="en-US" sz="1200" b="0" i="1" kern="1200" baseline="0" dirty="0" smtClean="0">
                <a:solidFill>
                  <a:srgbClr val="FF0000"/>
                </a:solidFill>
                <a:effectLst/>
                <a:latin typeface="+mn-lt"/>
                <a:ea typeface="+mn-ea"/>
                <a:cs typeface="+mn-cs"/>
              </a:rPr>
              <a:t> of 3</a:t>
            </a:r>
            <a:r>
              <a:rPr lang="en-US" sz="1200" b="0" i="1" kern="1200" dirty="0" smtClean="0">
                <a:solidFill>
                  <a:srgbClr val="FF0000"/>
                </a:solidFill>
                <a:effectLst/>
                <a:latin typeface="+mn-lt"/>
                <a:ea typeface="+mn-ea"/>
                <a:cs typeface="+mn-cs"/>
              </a:rPr>
              <a:t>]</a:t>
            </a:r>
            <a:endParaRPr lang="en-US" sz="1200" b="0" i="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A215C91-EE9A-2B40-81D7-C2309A793247}" type="slidenum">
              <a:rPr lang="en-US" smtClean="0"/>
              <a:t>48</a:t>
            </a:fld>
            <a:endParaRPr lang="en-US"/>
          </a:p>
        </p:txBody>
      </p:sp>
    </p:spTree>
    <p:extLst>
      <p:ext uri="{BB962C8B-B14F-4D97-AF65-F5344CB8AC3E}">
        <p14:creationId xmlns:p14="http://schemas.microsoft.com/office/powerpoint/2010/main" val="1972911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1" dirty="0" smtClean="0"/>
              <a:t>Include when relevant</a:t>
            </a:r>
            <a:r>
              <a:rPr lang="en-US" sz="1200" b="0" i="1" baseline="0" dirty="0" smtClean="0"/>
              <a:t>  [Start the Conversation: Talking to a Child About Suicide 1 of 2]: </a:t>
            </a:r>
            <a:r>
              <a:rPr lang="en-US" sz="1200" b="0" dirty="0" smtClean="0"/>
              <a:t> Whatever feelings a child expresses, remind them that it’s OK to let it out. Not sharing their feelings is OK, too. Don’t force a child to tell you how they feel, and</a:t>
            </a:r>
            <a:r>
              <a:rPr lang="en-US" sz="1200" b="0" baseline="0" dirty="0" smtClean="0"/>
              <a:t> don’t</a:t>
            </a:r>
            <a:r>
              <a:rPr lang="en-US" sz="1200" b="0" dirty="0" smtClean="0"/>
              <a:t> tell them how they should feel.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smtClean="0"/>
          </a:p>
          <a:p>
            <a:pPr defTabSz="457200">
              <a:lnSpc>
                <a:spcPct val="100000"/>
              </a:lnSpc>
              <a:spcBef>
                <a:spcPts val="0"/>
              </a:spcBef>
              <a:defRPr/>
            </a:pPr>
            <a:r>
              <a:rPr lang="en-US" sz="1400" b="1" dirty="0" smtClean="0"/>
              <a:t>Having a loved one attempt or die by suicide can be an especially difficult experience for children.  A child may not understand:</a:t>
            </a:r>
          </a:p>
          <a:p>
            <a:pPr marL="342900" indent="-342900" defTabSz="457200">
              <a:lnSpc>
                <a:spcPct val="100000"/>
              </a:lnSpc>
              <a:spcBef>
                <a:spcPts val="0"/>
              </a:spcBef>
              <a:buFont typeface="Arial" charset="0"/>
              <a:buChar char="•"/>
              <a:defRPr/>
            </a:pPr>
            <a:r>
              <a:rPr lang="en-US" sz="1200" dirty="0" smtClean="0"/>
              <a:t>What mental illness is </a:t>
            </a:r>
          </a:p>
          <a:p>
            <a:pPr marL="342900" indent="-342900" defTabSz="457200">
              <a:lnSpc>
                <a:spcPct val="100000"/>
              </a:lnSpc>
              <a:spcBef>
                <a:spcPts val="0"/>
              </a:spcBef>
              <a:buFont typeface="Arial" charset="0"/>
              <a:buChar char="•"/>
              <a:defRPr/>
            </a:pPr>
            <a:r>
              <a:rPr lang="en-US" sz="1200" dirty="0" smtClean="0"/>
              <a:t>How depression, illness, and life circumstances can make people do things they would otherwise never do</a:t>
            </a:r>
          </a:p>
          <a:p>
            <a:pPr marL="342900" indent="-342900" defTabSz="457200">
              <a:lnSpc>
                <a:spcPct val="100000"/>
              </a:lnSpc>
              <a:spcBef>
                <a:spcPts val="0"/>
              </a:spcBef>
              <a:buFont typeface="Arial" charset="0"/>
              <a:buChar char="•"/>
              <a:defRPr/>
            </a:pPr>
            <a:r>
              <a:rPr lang="en-US" sz="1200" dirty="0" smtClean="0"/>
              <a:t>How to articulate their feelings or discuss the situation</a:t>
            </a:r>
            <a:endParaRPr lang="en-US" sz="14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fld id="{9A215C91-EE9A-2B40-81D7-C2309A793247}" type="slidenum">
              <a:rPr lang="en-US" smtClean="0"/>
              <a:t>49</a:t>
            </a:fld>
            <a:endParaRPr lang="en-US"/>
          </a:p>
        </p:txBody>
      </p:sp>
    </p:spTree>
    <p:extLst>
      <p:ext uri="{BB962C8B-B14F-4D97-AF65-F5344CB8AC3E}">
        <p14:creationId xmlns:p14="http://schemas.microsoft.com/office/powerpoint/2010/main" val="12348639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smtClean="0"/>
              <a:t>Include when relevant</a:t>
            </a:r>
            <a:r>
              <a:rPr lang="en-US" sz="1200" i="1" baseline="0" dirty="0" smtClean="0"/>
              <a:t> [</a:t>
            </a:r>
            <a:r>
              <a:rPr lang="en-US" sz="1200" i="1" dirty="0" smtClean="0"/>
              <a:t>Start the Conversation: Talking to a Child About Suicide 2 of 2]</a:t>
            </a: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9A215C91-EE9A-2B40-81D7-C2309A793247}" type="slidenum">
              <a:rPr lang="en-US" smtClean="0"/>
              <a:t>50</a:t>
            </a:fld>
            <a:endParaRPr lang="en-US"/>
          </a:p>
        </p:txBody>
      </p:sp>
    </p:spTree>
    <p:extLst>
      <p:ext uri="{BB962C8B-B14F-4D97-AF65-F5344CB8AC3E}">
        <p14:creationId xmlns:p14="http://schemas.microsoft.com/office/powerpoint/2010/main" val="263457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Include</a:t>
            </a:r>
            <a:r>
              <a:rPr lang="en-US" i="1" baseline="0" dirty="0" smtClean="0"/>
              <a:t> in all decks [Intro 2 of 3]</a:t>
            </a:r>
            <a:endParaRPr lang="en-US" i="1" dirty="0"/>
          </a:p>
        </p:txBody>
      </p:sp>
      <p:sp>
        <p:nvSpPr>
          <p:cNvPr id="4" name="Slide Number Placeholder 3"/>
          <p:cNvSpPr>
            <a:spLocks noGrp="1"/>
          </p:cNvSpPr>
          <p:nvPr>
            <p:ph type="sldNum" sz="quarter" idx="10"/>
          </p:nvPr>
        </p:nvSpPr>
        <p:spPr/>
        <p:txBody>
          <a:bodyPr/>
          <a:lstStyle/>
          <a:p>
            <a:fld id="{9A215C91-EE9A-2B40-81D7-C2309A793247}" type="slidenum">
              <a:rPr lang="en-US" smtClean="0"/>
              <a:t>5</a:t>
            </a:fld>
            <a:endParaRPr lang="en-US"/>
          </a:p>
        </p:txBody>
      </p:sp>
    </p:spTree>
    <p:extLst>
      <p:ext uri="{BB962C8B-B14F-4D97-AF65-F5344CB8AC3E}">
        <p14:creationId xmlns:p14="http://schemas.microsoft.com/office/powerpoint/2010/main" val="29074137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Include</a:t>
            </a:r>
            <a:r>
              <a:rPr lang="en-US" i="1" baseline="0" dirty="0" smtClean="0"/>
              <a:t> when relevant [Start the Conversation: Talking to a Veteran After a Suicide Attempt 1 of 2]</a:t>
            </a:r>
          </a:p>
          <a:p>
            <a:pPr marL="0" marR="0" indent="0" algn="l" defTabSz="457200" rtl="0" eaLnBrk="1" fontAlgn="auto" latinLnBrk="0" hangingPunct="1">
              <a:lnSpc>
                <a:spcPct val="100000"/>
              </a:lnSpc>
              <a:spcBef>
                <a:spcPts val="0"/>
              </a:spcBef>
              <a:spcAft>
                <a:spcPts val="0"/>
              </a:spcAft>
              <a:buClrTx/>
              <a:buSzTx/>
              <a:buFontTx/>
              <a:buNone/>
              <a:tabLst/>
              <a:defRPr/>
            </a:pPr>
            <a:endParaRPr lang="en-US" i="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When your loved one comes home after treatment, you may wonder, “What happens next?” Immediately after hospitalization, family members and friends respond in a variety of ways. Some choose to distance themselves and try to forget what happened, others hover and constantly “check-in” on their loved one’s physical and mental well-being. Ultimately, it is not your responsibility to keep your loved one safe — but you can help. You play an essential role in aiding the survivor in creating a safe and effective recovery plan.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r>
              <a:rPr lang="en-US" sz="1200" b="1" dirty="0" smtClean="0"/>
              <a:t>You can begin showing support for a Veteran by allowing them to share their experience without judgment. Phrases such as the following can be helpful prompts in creating a safe space for the Veteran to recover.</a:t>
            </a:r>
          </a:p>
          <a:p>
            <a:pPr marL="285750" indent="-285750">
              <a:buFont typeface="Arial"/>
              <a:buChar char="•"/>
            </a:pPr>
            <a:r>
              <a:rPr lang="en-US" sz="1100" dirty="0" smtClean="0"/>
              <a:t>I’m sorry you’ve been feeling so terrible. I’m very glad you’re still here with me/us.</a:t>
            </a:r>
          </a:p>
          <a:p>
            <a:pPr marL="285750" lvl="0" indent="-285750">
              <a:buFont typeface="Arial"/>
              <a:buChar char="•"/>
            </a:pPr>
            <a:r>
              <a:rPr lang="en-US" sz="1100" dirty="0" smtClean="0"/>
              <a:t>I care about you and am here for you. Remember that you can always talk to me if you need to.</a:t>
            </a:r>
          </a:p>
          <a:p>
            <a:pPr marL="285750" lvl="0" indent="-285750">
              <a:buFont typeface="Arial"/>
              <a:buChar char="•"/>
            </a:pPr>
            <a:r>
              <a:rPr lang="en-US" sz="1100" dirty="0" smtClean="0"/>
              <a:t>I want to help you however I can. Tell me what I can do to support you.</a:t>
            </a:r>
          </a:p>
          <a:p>
            <a:pPr marL="285750" lvl="0" indent="-285750">
              <a:buFont typeface="Arial"/>
              <a:buChar char="•"/>
            </a:pPr>
            <a:endParaRPr lang="en-US" sz="1100" b="1" dirty="0" smtClean="0"/>
          </a:p>
          <a:p>
            <a:pPr marL="0" lvl="0" indent="0">
              <a:buFont typeface="Arial"/>
              <a:buNone/>
            </a:pPr>
            <a:r>
              <a:rPr lang="en-US" sz="1200" b="1" dirty="0" smtClean="0"/>
              <a:t>You may also want to consider removing access to lethal means such as firearms, drugs, and alcohol to help keep the Veteran safe.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9A215C91-EE9A-2B40-81D7-C2309A793247}" type="slidenum">
              <a:rPr lang="en-US" smtClean="0"/>
              <a:t>51</a:t>
            </a:fld>
            <a:endParaRPr lang="en-US"/>
          </a:p>
        </p:txBody>
      </p:sp>
    </p:spTree>
    <p:extLst>
      <p:ext uri="{BB962C8B-B14F-4D97-AF65-F5344CB8AC3E}">
        <p14:creationId xmlns:p14="http://schemas.microsoft.com/office/powerpoint/2010/main" val="10956119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Include</a:t>
            </a:r>
            <a:r>
              <a:rPr lang="en-US" i="1" baseline="0" dirty="0" smtClean="0"/>
              <a:t> when relevant [Start the Conversation: Talking to a Veteran After a Suicide Attempt 2 of 2] </a:t>
            </a:r>
          </a:p>
          <a:p>
            <a:endParaRPr lang="en-US" i="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t>The following are effective initial steps you can take to help a Veteran heal</a:t>
            </a:r>
          </a:p>
          <a:p>
            <a:pPr marL="285750" lvl="0" indent="-285750">
              <a:spcBef>
                <a:spcPts val="600"/>
              </a:spcBef>
              <a:spcAft>
                <a:spcPts val="600"/>
              </a:spcAft>
              <a:buFont typeface="Arial"/>
              <a:buChar char="•"/>
            </a:pPr>
            <a:r>
              <a:rPr lang="en-US" sz="1200" dirty="0" smtClean="0"/>
              <a:t>Seek professional help</a:t>
            </a:r>
          </a:p>
          <a:p>
            <a:pPr marL="285750" lvl="0" indent="-285750">
              <a:spcBef>
                <a:spcPts val="600"/>
              </a:spcBef>
              <a:spcAft>
                <a:spcPts val="600"/>
              </a:spcAft>
              <a:buFont typeface="Arial"/>
              <a:buChar char="•"/>
            </a:pPr>
            <a:r>
              <a:rPr lang="en-US" sz="1200" dirty="0" smtClean="0"/>
              <a:t>Follow up on treatment</a:t>
            </a:r>
          </a:p>
          <a:p>
            <a:pPr marL="285750" lvl="0" indent="-285750">
              <a:spcBef>
                <a:spcPts val="600"/>
              </a:spcBef>
              <a:spcAft>
                <a:spcPts val="600"/>
              </a:spcAft>
              <a:buFont typeface="Arial"/>
              <a:buChar char="•"/>
            </a:pPr>
            <a:r>
              <a:rPr lang="en-US" sz="1200" dirty="0" smtClean="0"/>
              <a:t>Be available and encouraging</a:t>
            </a:r>
          </a:p>
          <a:p>
            <a:pPr marL="285750" lvl="0" indent="-285750">
              <a:spcBef>
                <a:spcPts val="600"/>
              </a:spcBef>
              <a:spcAft>
                <a:spcPts val="600"/>
              </a:spcAft>
              <a:buFont typeface="Arial"/>
              <a:buChar char="•"/>
            </a:pPr>
            <a:r>
              <a:rPr lang="en-US" sz="1200" dirty="0" smtClean="0"/>
              <a:t>Encourage healthy lifestyle changes</a:t>
            </a:r>
          </a:p>
          <a:p>
            <a:pPr marL="285750" lvl="0" indent="-285750">
              <a:spcBef>
                <a:spcPts val="600"/>
              </a:spcBef>
              <a:spcAft>
                <a:spcPts val="600"/>
              </a:spcAft>
              <a:buFont typeface="Arial"/>
              <a:buChar char="•"/>
            </a:pPr>
            <a:r>
              <a:rPr lang="en-US" sz="1200" dirty="0" smtClean="0"/>
              <a:t>Contact </a:t>
            </a:r>
            <a:r>
              <a:rPr lang="en-US" sz="1200" dirty="0" smtClean="0">
                <a:solidFill>
                  <a:srgbClr val="FF0000"/>
                </a:solidFill>
              </a:rPr>
              <a:t>an SPC </a:t>
            </a:r>
            <a:r>
              <a:rPr lang="en-US" sz="1200" dirty="0" smtClean="0"/>
              <a:t>to help create a </a:t>
            </a:r>
            <a:r>
              <a:rPr lang="en-US" sz="1200" u="sng" dirty="0" smtClean="0">
                <a:hlinkClick r:id="rId3"/>
              </a:rPr>
              <a:t>safety plan</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9A215C91-EE9A-2B40-81D7-C2309A793247}" type="slidenum">
              <a:rPr lang="en-US" smtClean="0"/>
              <a:t>52</a:t>
            </a:fld>
            <a:endParaRPr lang="en-US"/>
          </a:p>
        </p:txBody>
      </p:sp>
    </p:spTree>
    <p:extLst>
      <p:ext uri="{BB962C8B-B14F-4D97-AF65-F5344CB8AC3E}">
        <p14:creationId xmlns:p14="http://schemas.microsoft.com/office/powerpoint/2010/main" val="6464202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baseline="0" dirty="0" smtClean="0"/>
          </a:p>
        </p:txBody>
      </p:sp>
      <p:sp>
        <p:nvSpPr>
          <p:cNvPr id="4" name="Slide Number Placeholder 3"/>
          <p:cNvSpPr>
            <a:spLocks noGrp="1"/>
          </p:cNvSpPr>
          <p:nvPr>
            <p:ph type="sldNum" sz="quarter" idx="10"/>
          </p:nvPr>
        </p:nvSpPr>
        <p:spPr/>
        <p:txBody>
          <a:bodyPr/>
          <a:lstStyle/>
          <a:p>
            <a:fld id="{9A215C91-EE9A-2B40-81D7-C2309A793247}" type="slidenum">
              <a:rPr lang="en-US" smtClean="0"/>
              <a:t>53</a:t>
            </a:fld>
            <a:endParaRPr lang="en-US"/>
          </a:p>
        </p:txBody>
      </p:sp>
    </p:spTree>
    <p:extLst>
      <p:ext uri="{BB962C8B-B14F-4D97-AF65-F5344CB8AC3E}">
        <p14:creationId xmlns:p14="http://schemas.microsoft.com/office/powerpoint/2010/main" val="39031038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Included in all slide decks</a:t>
            </a:r>
            <a:r>
              <a:rPr lang="en-US" i="1" baseline="0" dirty="0" smtClean="0"/>
              <a:t> [Safety Planning 1 of 3] </a:t>
            </a:r>
          </a:p>
          <a:p>
            <a:pPr marL="0" marR="0" indent="0" algn="l" defTabSz="457200" rtl="0" eaLnBrk="1" fontAlgn="auto" latinLnBrk="0" hangingPunct="1">
              <a:lnSpc>
                <a:spcPct val="100000"/>
              </a:lnSpc>
              <a:spcBef>
                <a:spcPts val="0"/>
              </a:spcBef>
              <a:spcAft>
                <a:spcPts val="0"/>
              </a:spcAft>
              <a:buClrTx/>
              <a:buSzTx/>
              <a:buFontTx/>
              <a:buNone/>
              <a:tabLst/>
              <a:defRPr/>
            </a:pPr>
            <a:endParaRPr lang="en-US" i="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t>A safety plan is a written list of coping strategies and sources of support that Veterans who may be at risk for harming themselves can use before a suicidal crisis.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i="1" dirty="0" smtClean="0"/>
          </a:p>
          <a:p>
            <a:endParaRPr lang="en-US" dirty="0"/>
          </a:p>
        </p:txBody>
      </p:sp>
      <p:sp>
        <p:nvSpPr>
          <p:cNvPr id="4" name="Slide Number Placeholder 3"/>
          <p:cNvSpPr>
            <a:spLocks noGrp="1"/>
          </p:cNvSpPr>
          <p:nvPr>
            <p:ph type="sldNum" sz="quarter" idx="10"/>
          </p:nvPr>
        </p:nvSpPr>
        <p:spPr/>
        <p:txBody>
          <a:bodyPr/>
          <a:lstStyle/>
          <a:p>
            <a:fld id="{9A215C91-EE9A-2B40-81D7-C2309A793247}" type="slidenum">
              <a:rPr lang="en-US" smtClean="0"/>
              <a:t>54</a:t>
            </a:fld>
            <a:endParaRPr lang="en-US"/>
          </a:p>
        </p:txBody>
      </p:sp>
    </p:spTree>
    <p:extLst>
      <p:ext uri="{BB962C8B-B14F-4D97-AF65-F5344CB8AC3E}">
        <p14:creationId xmlns:p14="http://schemas.microsoft.com/office/powerpoint/2010/main" val="35755241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Include</a:t>
            </a:r>
            <a:r>
              <a:rPr lang="en-US" i="1" baseline="0" dirty="0" smtClean="0"/>
              <a:t> </a:t>
            </a:r>
            <a:r>
              <a:rPr lang="en-US" i="1" dirty="0" smtClean="0"/>
              <a:t>in all decks</a:t>
            </a:r>
            <a:r>
              <a:rPr lang="en-US" i="1" baseline="0" dirty="0" smtClean="0"/>
              <a:t> [Safety Planning 2 of 3]</a:t>
            </a:r>
          </a:p>
          <a:p>
            <a:endParaRPr lang="en-US" i="1" dirty="0"/>
          </a:p>
        </p:txBody>
      </p:sp>
      <p:sp>
        <p:nvSpPr>
          <p:cNvPr id="4" name="Slide Number Placeholder 3"/>
          <p:cNvSpPr>
            <a:spLocks noGrp="1"/>
          </p:cNvSpPr>
          <p:nvPr>
            <p:ph type="sldNum" sz="quarter" idx="10"/>
          </p:nvPr>
        </p:nvSpPr>
        <p:spPr/>
        <p:txBody>
          <a:bodyPr/>
          <a:lstStyle/>
          <a:p>
            <a:fld id="{9A215C91-EE9A-2B40-81D7-C2309A793247}" type="slidenum">
              <a:rPr lang="en-US" smtClean="0"/>
              <a:t>55</a:t>
            </a:fld>
            <a:endParaRPr lang="en-US"/>
          </a:p>
        </p:txBody>
      </p:sp>
    </p:spTree>
    <p:extLst>
      <p:ext uri="{BB962C8B-B14F-4D97-AF65-F5344CB8AC3E}">
        <p14:creationId xmlns:p14="http://schemas.microsoft.com/office/powerpoint/2010/main" val="26806807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Included in all slide decks:</a:t>
            </a:r>
            <a:r>
              <a:rPr lang="en-US" i="1" baseline="0" dirty="0" smtClean="0"/>
              <a:t> [Safety Planning 3 of 3]</a:t>
            </a:r>
          </a:p>
          <a:p>
            <a:endParaRPr lang="en-US" i="1" dirty="0" smtClean="0"/>
          </a:p>
          <a:p>
            <a:endParaRPr lang="en-US" dirty="0"/>
          </a:p>
        </p:txBody>
      </p:sp>
      <p:sp>
        <p:nvSpPr>
          <p:cNvPr id="4" name="Slide Number Placeholder 3"/>
          <p:cNvSpPr>
            <a:spLocks noGrp="1"/>
          </p:cNvSpPr>
          <p:nvPr>
            <p:ph type="sldNum" sz="quarter" idx="10"/>
          </p:nvPr>
        </p:nvSpPr>
        <p:spPr/>
        <p:txBody>
          <a:bodyPr/>
          <a:lstStyle/>
          <a:p>
            <a:fld id="{9A215C91-EE9A-2B40-81D7-C2309A793247}" type="slidenum">
              <a:rPr lang="en-US" smtClean="0"/>
              <a:t>56</a:t>
            </a:fld>
            <a:endParaRPr lang="en-US"/>
          </a:p>
        </p:txBody>
      </p:sp>
    </p:spTree>
    <p:extLst>
      <p:ext uri="{BB962C8B-B14F-4D97-AF65-F5344CB8AC3E}">
        <p14:creationId xmlns:p14="http://schemas.microsoft.com/office/powerpoint/2010/main" val="11512288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[Included in all slide decks:</a:t>
            </a:r>
            <a:r>
              <a:rPr lang="en-US" i="1" baseline="0" dirty="0" smtClean="0"/>
              <a:t> Safety Planning]</a:t>
            </a:r>
          </a:p>
        </p:txBody>
      </p:sp>
      <p:sp>
        <p:nvSpPr>
          <p:cNvPr id="4" name="Slide Number Placeholder 3"/>
          <p:cNvSpPr>
            <a:spLocks noGrp="1"/>
          </p:cNvSpPr>
          <p:nvPr>
            <p:ph type="sldNum" sz="quarter" idx="10"/>
          </p:nvPr>
        </p:nvSpPr>
        <p:spPr/>
        <p:txBody>
          <a:bodyPr/>
          <a:lstStyle/>
          <a:p>
            <a:fld id="{9A215C91-EE9A-2B40-81D7-C2309A793247}" type="slidenum">
              <a:rPr lang="en-US" smtClean="0"/>
              <a:t>57</a:t>
            </a:fld>
            <a:endParaRPr lang="en-US"/>
          </a:p>
        </p:txBody>
      </p:sp>
    </p:spTree>
    <p:extLst>
      <p:ext uri="{BB962C8B-B14F-4D97-AF65-F5344CB8AC3E}">
        <p14:creationId xmlns:p14="http://schemas.microsoft.com/office/powerpoint/2010/main" val="39031038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Include in all decks</a:t>
            </a:r>
          </a:p>
          <a:p>
            <a:endParaRPr lang="en-US" i="0" dirty="0" smtClean="0"/>
          </a:p>
          <a:p>
            <a:r>
              <a:rPr lang="en-US" i="0" dirty="0" smtClean="0"/>
              <a:t>Suicide Prevention Coordinators (SPCs):</a:t>
            </a:r>
            <a:r>
              <a:rPr lang="en-US" i="0" baseline="0" dirty="0" smtClean="0"/>
              <a:t> Nationwide, more than 300 SPCs work closely with Veterans to help them get the support they need to address life’s challenges. In addition to case management work with Veterans, SPCs are the “boots on the ground” for VA’s suicide prevention education initiatives – providing ongoing training to all VAMC clinicians and staff and promoting awareness of suicide risk and prevention through community outreach events. Veterans can contact their local VAMC using the VA Resource Locator to schedule an appointment with an SPC near them. </a:t>
            </a:r>
          </a:p>
          <a:p>
            <a:endParaRPr lang="en-US" i="0"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smtClean="0">
                <a:hlinkClick r:id="rId3"/>
              </a:rPr>
              <a:t>Resource Locator</a:t>
            </a:r>
            <a:r>
              <a:rPr lang="en-US" sz="1200" dirty="0" smtClean="0"/>
              <a:t>: Helps</a:t>
            </a:r>
            <a:r>
              <a:rPr lang="en-US" sz="1200" baseline="0" dirty="0" smtClean="0"/>
              <a:t> Veterans and their families connect with local treatment centers, SPCs, and other programs in their communities for customized support</a:t>
            </a:r>
            <a:endParaRPr lang="en-US" sz="1200" dirty="0" smtClean="0"/>
          </a:p>
          <a:p>
            <a:pPr marL="0" lvl="0" indent="0">
              <a:buFont typeface="Arial"/>
              <a:buNone/>
            </a:pPr>
            <a:endParaRPr lang="en-US" sz="1200" dirty="0" smtClean="0">
              <a:hlinkClick r:id="rId4"/>
            </a:endParaRPr>
          </a:p>
          <a:p>
            <a:pPr marL="0" lvl="0" indent="0">
              <a:buFont typeface="Arial"/>
              <a:buNone/>
            </a:pPr>
            <a:r>
              <a:rPr lang="en-US" sz="1200" dirty="0" smtClean="0">
                <a:hlinkClick r:id="rId4"/>
              </a:rPr>
              <a:t>Veterans Crisis Line</a:t>
            </a:r>
            <a:r>
              <a:rPr lang="en-US" sz="1200" baseline="0" dirty="0" smtClean="0"/>
              <a:t> </a:t>
            </a:r>
            <a:r>
              <a:rPr lang="en-US" i="0" baseline="0" dirty="0" smtClean="0"/>
              <a:t>is a free, confidential, phone, online chat, and text-messaging service staffed by qualified VA responders – some of whom are Veterans themselves.  The Veterans Crisis Line is available to all Veterans, even if they are not registered with VA or enrolled in VA health care. </a:t>
            </a:r>
          </a:p>
          <a:p>
            <a:endParaRPr lang="en-US" i="0" baseline="0" dirty="0" smtClean="0"/>
          </a:p>
          <a:p>
            <a:pPr marL="0" lvl="0" indent="0">
              <a:buFont typeface="Arial"/>
              <a:buNone/>
            </a:pPr>
            <a:r>
              <a:rPr lang="en-US" sz="1200" dirty="0" smtClean="0">
                <a:hlinkClick r:id="rId5"/>
              </a:rPr>
              <a:t>Make the Connection</a:t>
            </a:r>
            <a:r>
              <a:rPr lang="en-US" sz="1200" dirty="0" smtClean="0"/>
              <a:t> encourages Veterans and their families and friends to explore topics</a:t>
            </a:r>
            <a:r>
              <a:rPr lang="en-US" sz="1200" baseline="0" dirty="0" smtClean="0"/>
              <a:t> including health, wellness, and common life challenges and watch videos of Veterans talking openly about their personal experiences with mental health treatment and recovery – all of which are featured on this one-stop website.</a:t>
            </a:r>
            <a:endParaRPr lang="en-US" sz="1200" dirty="0" smtClean="0"/>
          </a:p>
          <a:p>
            <a:pPr marL="0" lvl="0" indent="0">
              <a:buFont typeface="Arial"/>
              <a:buNone/>
            </a:pPr>
            <a:endParaRPr lang="en-US" sz="1200" dirty="0" smtClean="0">
              <a:hlinkClick r:id="rId6"/>
            </a:endParaRPr>
          </a:p>
          <a:p>
            <a:pPr marL="0" lvl="0" indent="0">
              <a:buFont typeface="Arial"/>
              <a:buNone/>
            </a:pPr>
            <a:r>
              <a:rPr lang="en-US" sz="1200" dirty="0" smtClean="0">
                <a:hlinkClick r:id="rId6"/>
              </a:rPr>
              <a:t>VA.gov</a:t>
            </a:r>
            <a:r>
              <a:rPr lang="en-US" sz="1200" dirty="0" smtClean="0"/>
              <a:t>:</a:t>
            </a:r>
            <a:r>
              <a:rPr lang="en-US" sz="1200" baseline="0" dirty="0" smtClean="0"/>
              <a:t> features mental health information, resources, and services available to Veterans, Service members, and their families</a:t>
            </a:r>
            <a:endParaRPr lang="en-US" sz="1200" dirty="0" smtClean="0"/>
          </a:p>
          <a:p>
            <a:pPr marL="0" lvl="0" indent="0">
              <a:buFont typeface="Arial"/>
              <a:buNone/>
            </a:pPr>
            <a:endParaRPr lang="en-US" sz="1200" dirty="0" smtClean="0">
              <a:hlinkClick r:id="rId7"/>
            </a:endParaRPr>
          </a:p>
          <a:p>
            <a:pPr marL="0" lvl="0" indent="0">
              <a:buFont typeface="Arial"/>
              <a:buNone/>
            </a:pPr>
            <a:r>
              <a:rPr lang="en-US" sz="1200" dirty="0" smtClean="0">
                <a:hlinkClick r:id="rId7"/>
              </a:rPr>
              <a:t>VA’s Community Provider Toolkit</a:t>
            </a:r>
            <a:r>
              <a:rPr lang="en-US" sz="1200" dirty="0" smtClean="0"/>
              <a:t>:</a:t>
            </a:r>
            <a:r>
              <a:rPr lang="en-US" sz="1200" baseline="0" dirty="0" smtClean="0"/>
              <a:t> features trainings, resources, and information to support the mental health services you provide to Veterans. You can find information on connecting with VA, understanding military culture and experience, as well as tools for working with a variety of mental health conditions.</a:t>
            </a:r>
          </a:p>
          <a:p>
            <a:pPr marL="0" lvl="0" indent="0">
              <a:buFont typeface="Arial"/>
              <a:buNone/>
            </a:pPr>
            <a:endParaRPr lang="en-US" sz="1200" dirty="0" smtClean="0"/>
          </a:p>
          <a:p>
            <a:pPr marL="0" lvl="0" indent="0">
              <a:buFont typeface="Arial"/>
              <a:buNone/>
            </a:pPr>
            <a:r>
              <a:rPr lang="en-US" sz="1200" dirty="0" smtClean="0">
                <a:hlinkClick r:id="rId8"/>
              </a:rPr>
              <a:t>Coaching into Care</a:t>
            </a:r>
            <a:r>
              <a:rPr lang="en-US" sz="1200" dirty="0" smtClean="0"/>
              <a:t>:</a:t>
            </a:r>
            <a:r>
              <a:rPr lang="en-US" sz="1200" baseline="0" dirty="0" smtClean="0"/>
              <a:t> provides guidance to families and friends of Veterans on how to talk to the Veterans in their lives about seeking help for mental health and substance abuse challenges </a:t>
            </a:r>
          </a:p>
          <a:p>
            <a:pPr marL="0" lvl="0" indent="0">
              <a:buFont typeface="Arial"/>
              <a:buNone/>
            </a:pPr>
            <a:endParaRPr lang="en-US" sz="1200" dirty="0" smtClean="0"/>
          </a:p>
          <a:p>
            <a:pPr marL="0" lvl="0" indent="0">
              <a:buFont typeface="Arial"/>
              <a:buNone/>
            </a:pPr>
            <a:r>
              <a:rPr lang="en-US" sz="1200" dirty="0" smtClean="0">
                <a:hlinkClick r:id="rId9"/>
              </a:rPr>
              <a:t>Vet Centers</a:t>
            </a:r>
            <a:r>
              <a:rPr lang="en-US" sz="1200" baseline="0" dirty="0" smtClean="0"/>
              <a:t> around the country provide Veterans with the opportunity to speak with a therapist – many of whom are Veterans themselves – for free, without an appointment. Regardless of a Veteran’s enrollment status with VA, Veterans can receive same-day support at their local Vet Center with proof of combat service of a DD214. In addition, any Veteran who has experienced military sexual trauma while serving in the military is eligible to receive counseling regardless of gender or era of service.</a:t>
            </a:r>
            <a:endParaRPr lang="en-US" sz="1200" dirty="0" smtClean="0"/>
          </a:p>
          <a:p>
            <a:pPr marL="0" lvl="0" indent="0">
              <a:buFont typeface="Arial"/>
              <a:buNone/>
            </a:pPr>
            <a:endParaRPr lang="en-US" sz="1200" dirty="0" smtClean="0">
              <a:hlinkClick r:id="rId10"/>
            </a:endParaRPr>
          </a:p>
          <a:p>
            <a:pPr marL="0" lvl="0" indent="0">
              <a:buFont typeface="Arial"/>
              <a:buNone/>
            </a:pPr>
            <a:r>
              <a:rPr lang="en-US" sz="1200" dirty="0" smtClean="0">
                <a:hlinkClick r:id="rId10"/>
              </a:rPr>
              <a:t>VA Caregiver Support</a:t>
            </a:r>
            <a:r>
              <a:rPr lang="en-US" sz="1200" dirty="0" smtClean="0"/>
              <a:t>:</a:t>
            </a:r>
            <a:r>
              <a:rPr lang="en-US" sz="1200" baseline="0" dirty="0" smtClean="0"/>
              <a:t> </a:t>
            </a:r>
            <a:r>
              <a:rPr lang="en-US" sz="1200" dirty="0" smtClean="0"/>
              <a:t>features</a:t>
            </a:r>
            <a:r>
              <a:rPr lang="en-US" sz="1200" baseline="0" dirty="0" smtClean="0"/>
              <a:t> resources for family caregivers. Call VA’s Caregiver Support Line at 1-855-260-3274 to learn more about how VA’s trained professionals can help caregivers find the services and support that are right for them and the Veterans they care for.</a:t>
            </a:r>
            <a:endParaRPr lang="en-US" sz="1200" dirty="0" smtClean="0"/>
          </a:p>
          <a:p>
            <a:pPr marL="0" lvl="0" indent="0">
              <a:buFont typeface="Arial"/>
              <a:buNone/>
            </a:pPr>
            <a:endParaRPr lang="en-US" sz="1200" dirty="0" smtClean="0">
              <a:hlinkClick r:id="rId11"/>
            </a:endParaRPr>
          </a:p>
          <a:p>
            <a:pPr marL="0" lvl="0" indent="0">
              <a:buFont typeface="Arial"/>
              <a:buNone/>
            </a:pPr>
            <a:r>
              <a:rPr lang="en-US" sz="1200" dirty="0" smtClean="0">
                <a:hlinkClick r:id="rId11"/>
              </a:rPr>
              <a:t>Explore VA</a:t>
            </a:r>
            <a:r>
              <a:rPr lang="en-US" sz="1200" dirty="0" smtClean="0"/>
              <a:t> offers a fast and easy way for Veterans and their families to learn about programs they may be eligible for. VA</a:t>
            </a:r>
            <a:r>
              <a:rPr lang="en-US" sz="1200" baseline="0" dirty="0" smtClean="0"/>
              <a:t> benefits and services help Veterans take care of family members, buy a home, earn a degree, start a career, stay healthy, and so much more.</a:t>
            </a:r>
            <a:endParaRPr lang="en-US" sz="1200" dirty="0" smtClean="0"/>
          </a:p>
          <a:p>
            <a:endParaRPr lang="en-US" i="0" baseline="0" dirty="0" smtClean="0"/>
          </a:p>
        </p:txBody>
      </p:sp>
      <p:sp>
        <p:nvSpPr>
          <p:cNvPr id="4" name="Slide Number Placeholder 3"/>
          <p:cNvSpPr>
            <a:spLocks noGrp="1"/>
          </p:cNvSpPr>
          <p:nvPr>
            <p:ph type="sldNum" sz="quarter" idx="10"/>
          </p:nvPr>
        </p:nvSpPr>
        <p:spPr/>
        <p:txBody>
          <a:bodyPr/>
          <a:lstStyle/>
          <a:p>
            <a:fld id="{9A215C91-EE9A-2B40-81D7-C2309A793247}" type="slidenum">
              <a:rPr lang="en-US" smtClean="0"/>
              <a:t>58</a:t>
            </a:fld>
            <a:endParaRPr lang="en-US"/>
          </a:p>
        </p:txBody>
      </p:sp>
    </p:spTree>
    <p:extLst>
      <p:ext uri="{BB962C8B-B14F-4D97-AF65-F5344CB8AC3E}">
        <p14:creationId xmlns:p14="http://schemas.microsoft.com/office/powerpoint/2010/main" val="30851779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Include when relevant</a:t>
            </a:r>
            <a:r>
              <a:rPr lang="en-US" i="1" baseline="0" dirty="0" smtClean="0"/>
              <a:t> [R</a:t>
            </a:r>
            <a:r>
              <a:rPr lang="en-US" i="1" dirty="0" smtClean="0"/>
              <a:t>esources:</a:t>
            </a:r>
            <a:r>
              <a:rPr lang="en-US" i="1" baseline="0" dirty="0" smtClean="0"/>
              <a:t> Women Veterans 1 of 2]</a:t>
            </a:r>
            <a:endParaRPr lang="en-US" i="1" dirty="0" smtClean="0"/>
          </a:p>
          <a:p>
            <a:endParaRPr lang="en-US" dirty="0"/>
          </a:p>
        </p:txBody>
      </p:sp>
      <p:sp>
        <p:nvSpPr>
          <p:cNvPr id="4" name="Slide Number Placeholder 3"/>
          <p:cNvSpPr>
            <a:spLocks noGrp="1"/>
          </p:cNvSpPr>
          <p:nvPr>
            <p:ph type="sldNum" sz="quarter" idx="10"/>
          </p:nvPr>
        </p:nvSpPr>
        <p:spPr/>
        <p:txBody>
          <a:bodyPr/>
          <a:lstStyle/>
          <a:p>
            <a:fld id="{9A215C91-EE9A-2B40-81D7-C2309A793247}" type="slidenum">
              <a:rPr lang="en-US" smtClean="0"/>
              <a:t>59</a:t>
            </a:fld>
            <a:endParaRPr lang="en-US"/>
          </a:p>
        </p:txBody>
      </p:sp>
    </p:spTree>
    <p:extLst>
      <p:ext uri="{BB962C8B-B14F-4D97-AF65-F5344CB8AC3E}">
        <p14:creationId xmlns:p14="http://schemas.microsoft.com/office/powerpoint/2010/main" val="22561105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Include when relevant: [Resources:</a:t>
            </a:r>
            <a:r>
              <a:rPr lang="en-US" i="1" baseline="0" dirty="0" smtClean="0"/>
              <a:t> Women Veterans 2 of 2]</a:t>
            </a:r>
            <a:endParaRPr lang="en-US" i="1" dirty="0" smtClean="0"/>
          </a:p>
        </p:txBody>
      </p:sp>
      <p:sp>
        <p:nvSpPr>
          <p:cNvPr id="4" name="Slide Number Placeholder 3"/>
          <p:cNvSpPr>
            <a:spLocks noGrp="1"/>
          </p:cNvSpPr>
          <p:nvPr>
            <p:ph type="sldNum" sz="quarter" idx="10"/>
          </p:nvPr>
        </p:nvSpPr>
        <p:spPr/>
        <p:txBody>
          <a:bodyPr/>
          <a:lstStyle/>
          <a:p>
            <a:fld id="{9A215C91-EE9A-2B40-81D7-C2309A793247}" type="slidenum">
              <a:rPr lang="en-US" smtClean="0"/>
              <a:t>60</a:t>
            </a:fld>
            <a:endParaRPr lang="en-US"/>
          </a:p>
        </p:txBody>
      </p:sp>
    </p:spTree>
    <p:extLst>
      <p:ext uri="{BB962C8B-B14F-4D97-AF65-F5344CB8AC3E}">
        <p14:creationId xmlns:p14="http://schemas.microsoft.com/office/powerpoint/2010/main" val="284451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Include in</a:t>
            </a:r>
            <a:r>
              <a:rPr lang="en-US" i="1" baseline="0" dirty="0" smtClean="0"/>
              <a:t> all decks [Intro 3 of 3] </a:t>
            </a:r>
          </a:p>
          <a:p>
            <a:endParaRPr lang="en-US" i="1" baseline="0" dirty="0" smtClean="0"/>
          </a:p>
          <a:p>
            <a:r>
              <a:rPr lang="en-US" dirty="0" smtClean="0"/>
              <a:t>SPCs – Nationwide, more than 300</a:t>
            </a:r>
            <a:r>
              <a:rPr lang="en-US" baseline="0" dirty="0" smtClean="0"/>
              <a:t> SPCs work closely with Veterans to help them get the support they need to address life’s challenges. In addition to case management work with Veterans, SPCs are the “boots on the ground” for VA’s suicide prevention education initiatives — providing ongoing training to all VAMC clinicians and staff and promoting awareness of suicide risk and prevention through community outreach events. Veterans can contact their local VAMC using the VA Resource Locator to schedule an appointment with an SPC near them.</a:t>
            </a:r>
          </a:p>
          <a:p>
            <a:endParaRPr lang="en-US" baseline="0" dirty="0" smtClean="0"/>
          </a:p>
          <a:p>
            <a:r>
              <a:rPr lang="en-US" baseline="0" dirty="0" smtClean="0"/>
              <a:t>VA Resource Locator – VA’s resource locator helps Veterans and their families connect with local treatment centers, SPCs, and other programs in their communities for customized support.</a:t>
            </a:r>
          </a:p>
          <a:p>
            <a:endParaRPr lang="en-US" baseline="0" dirty="0" smtClean="0"/>
          </a:p>
          <a:p>
            <a:r>
              <a:rPr lang="en-US" baseline="0" dirty="0" smtClean="0"/>
              <a:t>VA Mental Health resources – VA’s Suicide Prevention program combines high-quality mental health support and services with programs designed to help Veterans and their families connect with VA and community resources. Examples include VA’s resource locator, Make the Connection, </a:t>
            </a:r>
            <a:r>
              <a:rPr lang="en-US" baseline="0" dirty="0" err="1" smtClean="0"/>
              <a:t>VA.gov</a:t>
            </a:r>
            <a:r>
              <a:rPr lang="en-US" baseline="0" dirty="0" smtClean="0"/>
              <a:t>, VA’s Community Provider Toolkit, Coaching into Care, Vet Centers, and VA Caregiver Support. Visit the toolkit online and click on “About VA” for links to these resources.</a:t>
            </a:r>
          </a:p>
          <a:p>
            <a:endParaRPr lang="en-US" baseline="0" dirty="0" smtClean="0"/>
          </a:p>
          <a:p>
            <a:r>
              <a:rPr lang="en-US" baseline="0" dirty="0" smtClean="0"/>
              <a:t>Explore VA offers a fast and easy way for Veterans and their families to learn about programs they may be eligible for. VA benefits and services help Veterans take care of family members, buy a home, earn a degree, start a career, stay healthy, and so much more.</a:t>
            </a:r>
          </a:p>
          <a:p>
            <a:endParaRPr lang="en-US" baseline="0" dirty="0" smtClean="0"/>
          </a:p>
        </p:txBody>
      </p:sp>
      <p:sp>
        <p:nvSpPr>
          <p:cNvPr id="4" name="Slide Number Placeholder 3"/>
          <p:cNvSpPr>
            <a:spLocks noGrp="1"/>
          </p:cNvSpPr>
          <p:nvPr>
            <p:ph type="sldNum" sz="quarter" idx="10"/>
          </p:nvPr>
        </p:nvSpPr>
        <p:spPr/>
        <p:txBody>
          <a:bodyPr/>
          <a:lstStyle/>
          <a:p>
            <a:fld id="{9A215C91-EE9A-2B40-81D7-C2309A793247}" type="slidenum">
              <a:rPr lang="en-US" smtClean="0"/>
              <a:t>6</a:t>
            </a:fld>
            <a:endParaRPr lang="en-US"/>
          </a:p>
        </p:txBody>
      </p:sp>
    </p:spTree>
    <p:extLst>
      <p:ext uri="{BB962C8B-B14F-4D97-AF65-F5344CB8AC3E}">
        <p14:creationId xmlns:p14="http://schemas.microsoft.com/office/powerpoint/2010/main" val="7753863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Include when relevant</a:t>
            </a:r>
            <a:r>
              <a:rPr lang="en-US" i="1" baseline="0" dirty="0" smtClean="0"/>
              <a:t> [R</a:t>
            </a:r>
            <a:r>
              <a:rPr lang="en-US" i="1" dirty="0" smtClean="0"/>
              <a:t>esources:</a:t>
            </a:r>
            <a:r>
              <a:rPr lang="en-US" i="1" baseline="0" dirty="0" smtClean="0"/>
              <a:t> Aging Veterans]</a:t>
            </a:r>
            <a:endParaRPr lang="en-US" i="1" dirty="0" smtClean="0"/>
          </a:p>
        </p:txBody>
      </p:sp>
      <p:sp>
        <p:nvSpPr>
          <p:cNvPr id="4" name="Slide Number Placeholder 3"/>
          <p:cNvSpPr>
            <a:spLocks noGrp="1"/>
          </p:cNvSpPr>
          <p:nvPr>
            <p:ph type="sldNum" sz="quarter" idx="10"/>
          </p:nvPr>
        </p:nvSpPr>
        <p:spPr/>
        <p:txBody>
          <a:bodyPr/>
          <a:lstStyle/>
          <a:p>
            <a:fld id="{9A215C91-EE9A-2B40-81D7-C2309A793247}" type="slidenum">
              <a:rPr lang="en-US" smtClean="0"/>
              <a:t>61</a:t>
            </a:fld>
            <a:endParaRPr lang="en-US"/>
          </a:p>
        </p:txBody>
      </p:sp>
    </p:spTree>
    <p:extLst>
      <p:ext uri="{BB962C8B-B14F-4D97-AF65-F5344CB8AC3E}">
        <p14:creationId xmlns:p14="http://schemas.microsoft.com/office/powerpoint/2010/main" val="31417272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Include when relevant</a:t>
            </a:r>
            <a:r>
              <a:rPr lang="en-US" i="1" baseline="0" dirty="0" smtClean="0"/>
              <a:t> [Re</a:t>
            </a:r>
            <a:r>
              <a:rPr lang="en-US" i="1" dirty="0" smtClean="0"/>
              <a:t>sources:</a:t>
            </a:r>
            <a:r>
              <a:rPr lang="en-US" i="1" baseline="0" dirty="0" smtClean="0"/>
              <a:t> LGBTQ Veterans]</a:t>
            </a:r>
            <a:endParaRPr lang="en-US" i="1" dirty="0" smtClean="0"/>
          </a:p>
          <a:p>
            <a:endParaRPr lang="en-US" dirty="0"/>
          </a:p>
        </p:txBody>
      </p:sp>
      <p:sp>
        <p:nvSpPr>
          <p:cNvPr id="4" name="Slide Number Placeholder 3"/>
          <p:cNvSpPr>
            <a:spLocks noGrp="1"/>
          </p:cNvSpPr>
          <p:nvPr>
            <p:ph type="sldNum" sz="quarter" idx="10"/>
          </p:nvPr>
        </p:nvSpPr>
        <p:spPr/>
        <p:txBody>
          <a:bodyPr/>
          <a:lstStyle/>
          <a:p>
            <a:fld id="{9A215C91-EE9A-2B40-81D7-C2309A793247}" type="slidenum">
              <a:rPr lang="en-US" smtClean="0"/>
              <a:t>62</a:t>
            </a:fld>
            <a:endParaRPr lang="en-US"/>
          </a:p>
        </p:txBody>
      </p:sp>
    </p:spTree>
    <p:extLst>
      <p:ext uri="{BB962C8B-B14F-4D97-AF65-F5344CB8AC3E}">
        <p14:creationId xmlns:p14="http://schemas.microsoft.com/office/powerpoint/2010/main" val="3449117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Include when relevant</a:t>
            </a:r>
            <a:r>
              <a:rPr lang="en-US" i="1" baseline="0" dirty="0" smtClean="0"/>
              <a:t> [R</a:t>
            </a:r>
            <a:r>
              <a:rPr lang="en-US" i="1" dirty="0" smtClean="0"/>
              <a:t>esources:</a:t>
            </a:r>
            <a:r>
              <a:rPr lang="en-US" i="1" baseline="0" dirty="0" smtClean="0"/>
              <a:t> Transitioning Veterans]</a:t>
            </a:r>
            <a:endParaRPr lang="en-US" i="1" dirty="0" smtClean="0"/>
          </a:p>
          <a:p>
            <a:endParaRPr lang="en-US" dirty="0"/>
          </a:p>
        </p:txBody>
      </p:sp>
      <p:sp>
        <p:nvSpPr>
          <p:cNvPr id="4" name="Slide Number Placeholder 3"/>
          <p:cNvSpPr>
            <a:spLocks noGrp="1"/>
          </p:cNvSpPr>
          <p:nvPr>
            <p:ph type="sldNum" sz="quarter" idx="10"/>
          </p:nvPr>
        </p:nvSpPr>
        <p:spPr/>
        <p:txBody>
          <a:bodyPr/>
          <a:lstStyle/>
          <a:p>
            <a:fld id="{9A215C91-EE9A-2B40-81D7-C2309A793247}" type="slidenum">
              <a:rPr lang="en-US" smtClean="0"/>
              <a:t>63</a:t>
            </a:fld>
            <a:endParaRPr lang="en-US"/>
          </a:p>
        </p:txBody>
      </p:sp>
    </p:spTree>
    <p:extLst>
      <p:ext uri="{BB962C8B-B14F-4D97-AF65-F5344CB8AC3E}">
        <p14:creationId xmlns:p14="http://schemas.microsoft.com/office/powerpoint/2010/main" val="35379759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Include when relevant</a:t>
            </a:r>
            <a:r>
              <a:rPr lang="en-US" i="1" baseline="0" dirty="0" smtClean="0"/>
              <a:t> [R</a:t>
            </a:r>
            <a:r>
              <a:rPr lang="en-US" i="1" dirty="0" smtClean="0"/>
              <a:t>esources Attempt</a:t>
            </a:r>
            <a:r>
              <a:rPr lang="en-US" i="1" baseline="0" dirty="0" smtClean="0"/>
              <a:t> Survivors]</a:t>
            </a:r>
            <a:endParaRPr lang="en-US" i="1" dirty="0"/>
          </a:p>
        </p:txBody>
      </p:sp>
      <p:sp>
        <p:nvSpPr>
          <p:cNvPr id="4" name="Slide Number Placeholder 3"/>
          <p:cNvSpPr>
            <a:spLocks noGrp="1"/>
          </p:cNvSpPr>
          <p:nvPr>
            <p:ph type="sldNum" sz="quarter" idx="10"/>
          </p:nvPr>
        </p:nvSpPr>
        <p:spPr/>
        <p:txBody>
          <a:bodyPr/>
          <a:lstStyle/>
          <a:p>
            <a:fld id="{9A215C91-EE9A-2B40-81D7-C2309A793247}" type="slidenum">
              <a:rPr lang="en-US" smtClean="0"/>
              <a:t>64</a:t>
            </a:fld>
            <a:endParaRPr lang="en-US"/>
          </a:p>
        </p:txBody>
      </p:sp>
    </p:spTree>
    <p:extLst>
      <p:ext uri="{BB962C8B-B14F-4D97-AF65-F5344CB8AC3E}">
        <p14:creationId xmlns:p14="http://schemas.microsoft.com/office/powerpoint/2010/main" val="18438942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Include in all decks</a:t>
            </a:r>
          </a:p>
        </p:txBody>
      </p:sp>
      <p:sp>
        <p:nvSpPr>
          <p:cNvPr id="4" name="Slide Number Placeholder 3"/>
          <p:cNvSpPr>
            <a:spLocks noGrp="1"/>
          </p:cNvSpPr>
          <p:nvPr>
            <p:ph type="sldNum" sz="quarter" idx="10"/>
          </p:nvPr>
        </p:nvSpPr>
        <p:spPr/>
        <p:txBody>
          <a:bodyPr/>
          <a:lstStyle/>
          <a:p>
            <a:fld id="{9A215C91-EE9A-2B40-81D7-C2309A793247}" type="slidenum">
              <a:rPr lang="en-US" smtClean="0"/>
              <a:t>65</a:t>
            </a:fld>
            <a:endParaRPr lang="en-US"/>
          </a:p>
        </p:txBody>
      </p:sp>
    </p:spTree>
    <p:extLst>
      <p:ext uri="{BB962C8B-B14F-4D97-AF65-F5344CB8AC3E}">
        <p14:creationId xmlns:p14="http://schemas.microsoft.com/office/powerpoint/2010/main" val="184389427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Include in all decks</a:t>
            </a:r>
            <a:r>
              <a:rPr lang="en-US" i="1" baseline="0" dirty="0" smtClean="0"/>
              <a:t>.  SPCs insert your contact </a:t>
            </a:r>
            <a:r>
              <a:rPr lang="en-US" i="1" baseline="0" smtClean="0"/>
              <a:t>information here.</a:t>
            </a:r>
            <a:endParaRPr lang="en-US" i="1" dirty="0" smtClean="0"/>
          </a:p>
        </p:txBody>
      </p:sp>
      <p:sp>
        <p:nvSpPr>
          <p:cNvPr id="4" name="Slide Number Placeholder 3"/>
          <p:cNvSpPr>
            <a:spLocks noGrp="1"/>
          </p:cNvSpPr>
          <p:nvPr>
            <p:ph type="sldNum" sz="quarter" idx="10"/>
          </p:nvPr>
        </p:nvSpPr>
        <p:spPr/>
        <p:txBody>
          <a:bodyPr/>
          <a:lstStyle/>
          <a:p>
            <a:fld id="{9A215C91-EE9A-2B40-81D7-C2309A793247}" type="slidenum">
              <a:rPr lang="en-US" smtClean="0"/>
              <a:t>66</a:t>
            </a:fld>
            <a:endParaRPr lang="en-US"/>
          </a:p>
        </p:txBody>
      </p:sp>
    </p:spTree>
    <p:extLst>
      <p:ext uri="{BB962C8B-B14F-4D97-AF65-F5344CB8AC3E}">
        <p14:creationId xmlns:p14="http://schemas.microsoft.com/office/powerpoint/2010/main" val="1843894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Include</a:t>
            </a:r>
            <a:r>
              <a:rPr lang="en-US" sz="1200" i="1" kern="1200" baseline="0" dirty="0" smtClean="0">
                <a:solidFill>
                  <a:schemeClr val="tx1"/>
                </a:solidFill>
                <a:effectLst/>
                <a:latin typeface="+mn-lt"/>
                <a:ea typeface="+mn-ea"/>
                <a:cs typeface="+mn-cs"/>
              </a:rPr>
              <a:t> in all decks</a:t>
            </a:r>
          </a:p>
          <a:p>
            <a:endParaRPr lang="en-US" sz="1200" i="1"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key step in suicide prevention is understanding the risk factors that make people more likely to consider harming themselves, as well as signs that indicate they are in crisis. It is also critical to learn what factors may reduce the risk that suicidal behavior and suicide will occur. </a:t>
            </a:r>
            <a:r>
              <a:rPr lang="en-US" sz="1200" b="0" dirty="0" smtClean="0"/>
              <a:t>Although risk factors do not cause a behavior or outcome to occur, they may be associated with an increased risk for the behavior or outcome.</a:t>
            </a:r>
            <a:endParaRPr lang="en-US" sz="1200" b="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A215C91-EE9A-2B40-81D7-C2309A793247}" type="slidenum">
              <a:rPr lang="en-US" smtClean="0"/>
              <a:t>8</a:t>
            </a:fld>
            <a:endParaRPr lang="en-US"/>
          </a:p>
        </p:txBody>
      </p:sp>
    </p:spTree>
    <p:extLst>
      <p:ext uri="{BB962C8B-B14F-4D97-AF65-F5344CB8AC3E}">
        <p14:creationId xmlns:p14="http://schemas.microsoft.com/office/powerpoint/2010/main" val="1074207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Include when relevant</a:t>
            </a:r>
            <a:r>
              <a:rPr lang="en-US" i="1" baseline="0" dirty="0" smtClean="0"/>
              <a:t> [Risk Factors: LGBTQ Veterans]</a:t>
            </a:r>
            <a:endParaRPr lang="en-US" i="1" dirty="0" smtClean="0"/>
          </a:p>
          <a:p>
            <a:endParaRPr lang="en-US" i="1" dirty="0"/>
          </a:p>
        </p:txBody>
      </p:sp>
      <p:sp>
        <p:nvSpPr>
          <p:cNvPr id="4" name="Slide Number Placeholder 3"/>
          <p:cNvSpPr>
            <a:spLocks noGrp="1"/>
          </p:cNvSpPr>
          <p:nvPr>
            <p:ph type="sldNum" sz="quarter" idx="10"/>
          </p:nvPr>
        </p:nvSpPr>
        <p:spPr/>
        <p:txBody>
          <a:bodyPr/>
          <a:lstStyle/>
          <a:p>
            <a:fld id="{9A215C91-EE9A-2B40-81D7-C2309A793247}" type="slidenum">
              <a:rPr lang="en-US" smtClean="0"/>
              <a:t>9</a:t>
            </a:fld>
            <a:endParaRPr lang="en-US"/>
          </a:p>
        </p:txBody>
      </p:sp>
    </p:spTree>
    <p:extLst>
      <p:ext uri="{BB962C8B-B14F-4D97-AF65-F5344CB8AC3E}">
        <p14:creationId xmlns:p14="http://schemas.microsoft.com/office/powerpoint/2010/main" val="1292208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Include when relevant [Risk Factors:</a:t>
            </a:r>
            <a:r>
              <a:rPr lang="en-US" i="1" baseline="0" dirty="0" smtClean="0"/>
              <a:t> Aging Veterans]</a:t>
            </a:r>
            <a:endParaRPr lang="en-US" i="1" dirty="0"/>
          </a:p>
        </p:txBody>
      </p:sp>
      <p:sp>
        <p:nvSpPr>
          <p:cNvPr id="4" name="Slide Number Placeholder 3"/>
          <p:cNvSpPr>
            <a:spLocks noGrp="1"/>
          </p:cNvSpPr>
          <p:nvPr>
            <p:ph type="sldNum" sz="quarter" idx="10"/>
          </p:nvPr>
        </p:nvSpPr>
        <p:spPr/>
        <p:txBody>
          <a:bodyPr/>
          <a:lstStyle/>
          <a:p>
            <a:fld id="{9A215C91-EE9A-2B40-81D7-C2309A793247}" type="slidenum">
              <a:rPr lang="en-US" smtClean="0"/>
              <a:t>10</a:t>
            </a:fld>
            <a:endParaRPr lang="en-US"/>
          </a:p>
        </p:txBody>
      </p:sp>
    </p:spTree>
    <p:extLst>
      <p:ext uri="{BB962C8B-B14F-4D97-AF65-F5344CB8AC3E}">
        <p14:creationId xmlns:p14="http://schemas.microsoft.com/office/powerpoint/2010/main" val="1292208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5106" y="1675746"/>
            <a:ext cx="9932894" cy="2387600"/>
          </a:xfrm>
        </p:spPr>
        <p:txBody>
          <a:bodyPr anchor="b">
            <a:noAutofit/>
          </a:bodyPr>
          <a:lstStyle>
            <a:lvl1pPr algn="l">
              <a:defRPr sz="48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735106" y="4381967"/>
            <a:ext cx="9932894" cy="1655762"/>
          </a:xfrm>
        </p:spPr>
        <p:txBody>
          <a:bodyPr/>
          <a:lstStyle>
            <a:lvl1pPr marL="0" indent="0" algn="l">
              <a:buNone/>
              <a:defRPr sz="2400">
                <a:solidFill>
                  <a:schemeClr val="bg1"/>
                </a:solidFill>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93CB9ED-183A-B54D-94EC-0925FB520EF9}" type="datetimeFigureOut">
              <a:rPr lang="en-US" smtClean="0"/>
              <a:t>3/31/17</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09C18BA-F0A7-844D-A612-A7FA3646E0FF}" type="slidenum">
              <a:rPr lang="en-US" smtClean="0"/>
              <a:t>‹#›</a:t>
            </a:fld>
            <a:endParaRPr lang="en-US"/>
          </a:p>
        </p:txBody>
      </p:sp>
    </p:spTree>
    <p:extLst>
      <p:ext uri="{BB962C8B-B14F-4D97-AF65-F5344CB8AC3E}">
        <p14:creationId xmlns:p14="http://schemas.microsoft.com/office/powerpoint/2010/main" val="1869453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4800"/>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1850382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smtClean="0"/>
              <a:t>Click to edit Master title style</a:t>
            </a:r>
            <a:endParaRPr lang="en-US" dirty="0"/>
          </a:p>
        </p:txBody>
      </p:sp>
    </p:spTree>
    <p:extLst>
      <p:ext uri="{BB962C8B-B14F-4D97-AF65-F5344CB8AC3E}">
        <p14:creationId xmlns:p14="http://schemas.microsoft.com/office/powerpoint/2010/main" val="172065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D94DE304-8EEC-314F-8CF7-DB72F7E28A31}" type="datetimeFigureOut">
              <a:rPr lang="en-US" smtClean="0"/>
              <a:t>3/31/17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9E8936-A14F-DE4C-A9DB-B095A1B8DFD2}" type="slidenum">
              <a:rPr lang="en-US" smtClean="0"/>
              <a:t>‹#›</a:t>
            </a:fld>
            <a:endParaRPr lang="en-US"/>
          </a:p>
        </p:txBody>
      </p:sp>
    </p:spTree>
    <p:extLst>
      <p:ext uri="{BB962C8B-B14F-4D97-AF65-F5344CB8AC3E}">
        <p14:creationId xmlns:p14="http://schemas.microsoft.com/office/powerpoint/2010/main" val="16699853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D94DE304-8EEC-314F-8CF7-DB72F7E28A31}" type="datetimeFigureOut">
              <a:rPr lang="en-US" smtClean="0"/>
              <a:t>3/31/17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9E8936-A14F-DE4C-A9DB-B095A1B8DFD2}" type="slidenum">
              <a:rPr lang="en-US" smtClean="0"/>
              <a:t>‹#›</a:t>
            </a:fld>
            <a:endParaRPr lang="en-US"/>
          </a:p>
        </p:txBody>
      </p:sp>
    </p:spTree>
    <p:extLst>
      <p:ext uri="{BB962C8B-B14F-4D97-AF65-F5344CB8AC3E}">
        <p14:creationId xmlns:p14="http://schemas.microsoft.com/office/powerpoint/2010/main" val="1979591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99033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9576BB-B675-324F-A3CD-87B8C7353447}" type="datetimeFigureOut">
              <a:rPr lang="en-US" smtClean="0"/>
              <a:t>3/31/17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E1F04E-C41A-0C4C-B52F-5E6081676FEA}" type="slidenum">
              <a:rPr lang="en-US" smtClean="0"/>
              <a:t>‹#›</a:t>
            </a:fld>
            <a:endParaRPr lang="en-US"/>
          </a:p>
        </p:txBody>
      </p:sp>
    </p:spTree>
    <p:extLst>
      <p:ext uri="{BB962C8B-B14F-4D97-AF65-F5344CB8AC3E}">
        <p14:creationId xmlns:p14="http://schemas.microsoft.com/office/powerpoint/2010/main" val="19415177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800">
                <a:solidFill>
                  <a:schemeClr val="accent2"/>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D49576BB-B675-324F-A3CD-87B8C7353447}" type="datetimeFigureOut">
              <a:rPr lang="en-US" smtClean="0"/>
              <a:t>3/31/17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E1F04E-C41A-0C4C-B52F-5E6081676FEA}" type="slidenum">
              <a:rPr lang="en-US" smtClean="0"/>
              <a:t>‹#›</a:t>
            </a:fld>
            <a:endParaRPr lang="en-US"/>
          </a:p>
        </p:txBody>
      </p:sp>
    </p:spTree>
    <p:extLst>
      <p:ext uri="{BB962C8B-B14F-4D97-AF65-F5344CB8AC3E}">
        <p14:creationId xmlns:p14="http://schemas.microsoft.com/office/powerpoint/2010/main" val="2837719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49576BB-B675-324F-A3CD-87B8C7353447}" type="datetimeFigureOut">
              <a:rPr lang="en-US" smtClean="0"/>
              <a:t>3/31/17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E1F04E-C41A-0C4C-B52F-5E6081676FEA}" type="slidenum">
              <a:rPr lang="en-US" smtClean="0"/>
              <a:t>‹#›</a:t>
            </a:fld>
            <a:endParaRPr lang="en-US"/>
          </a:p>
        </p:txBody>
      </p:sp>
    </p:spTree>
    <p:extLst>
      <p:ext uri="{BB962C8B-B14F-4D97-AF65-F5344CB8AC3E}">
        <p14:creationId xmlns:p14="http://schemas.microsoft.com/office/powerpoint/2010/main" val="9768171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9576BB-B675-324F-A3CD-87B8C7353447}" type="datetimeFigureOut">
              <a:rPr lang="en-US" smtClean="0"/>
              <a:t>3/31/17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E1F04E-C41A-0C4C-B52F-5E6081676FEA}" type="slidenum">
              <a:rPr lang="en-US" smtClean="0"/>
              <a:t>‹#›</a:t>
            </a:fld>
            <a:endParaRPr lang="en-US"/>
          </a:p>
        </p:txBody>
      </p:sp>
    </p:spTree>
    <p:extLst>
      <p:ext uri="{BB962C8B-B14F-4D97-AF65-F5344CB8AC3E}">
        <p14:creationId xmlns:p14="http://schemas.microsoft.com/office/powerpoint/2010/main" val="20006238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4800">
                <a:solidFill>
                  <a:schemeClr val="accent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9576BB-B675-324F-A3CD-87B8C7353447}" type="datetimeFigureOut">
              <a:rPr lang="en-US" smtClean="0"/>
              <a:t>3/31/17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E1F04E-C41A-0C4C-B52F-5E6081676FEA}" type="slidenum">
              <a:rPr lang="en-US" smtClean="0"/>
              <a:t>‹#›</a:t>
            </a:fld>
            <a:endParaRPr lang="en-US"/>
          </a:p>
        </p:txBody>
      </p:sp>
    </p:spTree>
    <p:extLst>
      <p:ext uri="{BB962C8B-B14F-4D97-AF65-F5344CB8AC3E}">
        <p14:creationId xmlns:p14="http://schemas.microsoft.com/office/powerpoint/2010/main" val="74488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784725"/>
            <a:ext cx="10515600" cy="1325563"/>
          </a:xfrm>
        </p:spPr>
        <p:txBody>
          <a:bodyPr/>
          <a:lstStyle>
            <a:lvl1pPr>
              <a:defRPr>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93CB9ED-183A-B54D-94EC-0925FB520EF9}" type="datetimeFigureOut">
              <a:rPr lang="en-US" smtClean="0"/>
              <a:t>3/31/17</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09C18BA-F0A7-844D-A612-A7FA3646E0FF}" type="slidenum">
              <a:rPr lang="en-US" smtClean="0"/>
              <a:t>‹#›</a:t>
            </a:fld>
            <a:endParaRPr lang="en-US"/>
          </a:p>
        </p:txBody>
      </p:sp>
    </p:spTree>
    <p:extLst>
      <p:ext uri="{BB962C8B-B14F-4D97-AF65-F5344CB8AC3E}">
        <p14:creationId xmlns:p14="http://schemas.microsoft.com/office/powerpoint/2010/main" val="17887302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49576BB-B675-324F-A3CD-87B8C7353447}" type="datetimeFigureOut">
              <a:rPr lang="en-US" smtClean="0"/>
              <a:t>3/31/17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E1F04E-C41A-0C4C-B52F-5E6081676FEA}" type="slidenum">
              <a:rPr lang="en-US" smtClean="0"/>
              <a:t>‹#›</a:t>
            </a:fld>
            <a:endParaRPr lang="en-US"/>
          </a:p>
        </p:txBody>
      </p:sp>
    </p:spTree>
    <p:extLst>
      <p:ext uri="{BB962C8B-B14F-4D97-AF65-F5344CB8AC3E}">
        <p14:creationId xmlns:p14="http://schemas.microsoft.com/office/powerpoint/2010/main" val="20969723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1"/>
            <a:ext cx="10515600" cy="1075764"/>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49576BB-B675-324F-A3CD-87B8C7353447}" type="datetimeFigureOut">
              <a:rPr lang="en-US" smtClean="0"/>
              <a:t>3/31/17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E1F04E-C41A-0C4C-B52F-5E6081676FEA}" type="slidenum">
              <a:rPr lang="en-US" smtClean="0"/>
              <a:t>‹#›</a:t>
            </a:fld>
            <a:endParaRPr lang="en-US"/>
          </a:p>
        </p:txBody>
      </p:sp>
    </p:spTree>
    <p:extLst>
      <p:ext uri="{BB962C8B-B14F-4D97-AF65-F5344CB8AC3E}">
        <p14:creationId xmlns:p14="http://schemas.microsoft.com/office/powerpoint/2010/main" val="1459483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93CB9ED-183A-B54D-94EC-0925FB520EF9}" type="datetimeFigureOut">
              <a:rPr lang="en-US" smtClean="0"/>
              <a:t>3/31/17</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09C18BA-F0A7-844D-A612-A7FA3646E0FF}" type="slidenum">
              <a:rPr lang="en-US" smtClean="0"/>
              <a:t>‹#›</a:t>
            </a:fld>
            <a:endParaRPr lang="en-US"/>
          </a:p>
        </p:txBody>
      </p:sp>
    </p:spTree>
    <p:extLst>
      <p:ext uri="{BB962C8B-B14F-4D97-AF65-F5344CB8AC3E}">
        <p14:creationId xmlns:p14="http://schemas.microsoft.com/office/powerpoint/2010/main" val="565787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98A81F6-F195-B044-8BC0-E25C60B449CE}" type="datetimeFigureOut">
              <a:rPr lang="en-US" smtClean="0"/>
              <a:t>3/31/17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F0EBB-6F37-DD41-B575-A9FC79A5147C}" type="slidenum">
              <a:rPr lang="en-US" smtClean="0"/>
              <a:t>‹#›</a:t>
            </a:fld>
            <a:endParaRPr lang="en-US"/>
          </a:p>
        </p:txBody>
      </p:sp>
    </p:spTree>
    <p:extLst>
      <p:ext uri="{BB962C8B-B14F-4D97-AF65-F5344CB8AC3E}">
        <p14:creationId xmlns:p14="http://schemas.microsoft.com/office/powerpoint/2010/main" val="1100294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8A81F6-F195-B044-8BC0-E25C60B449CE}" type="datetimeFigureOut">
              <a:rPr lang="en-US" smtClean="0"/>
              <a:t>3/31/17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F0EBB-6F37-DD41-B575-A9FC79A5147C}" type="slidenum">
              <a:rPr lang="en-US" smtClean="0"/>
              <a:t>‹#›</a:t>
            </a:fld>
            <a:endParaRPr lang="en-US"/>
          </a:p>
        </p:txBody>
      </p:sp>
    </p:spTree>
    <p:extLst>
      <p:ext uri="{BB962C8B-B14F-4D97-AF65-F5344CB8AC3E}">
        <p14:creationId xmlns:p14="http://schemas.microsoft.com/office/powerpoint/2010/main" val="665321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4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8A81F6-F195-B044-8BC0-E25C60B449CE}" type="datetimeFigureOut">
              <a:rPr lang="en-US" smtClean="0"/>
              <a:t>3/31/17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F0EBB-6F37-DD41-B575-A9FC79A5147C}" type="slidenum">
              <a:rPr lang="en-US" smtClean="0"/>
              <a:t>‹#›</a:t>
            </a:fld>
            <a:endParaRPr lang="en-US"/>
          </a:p>
        </p:txBody>
      </p:sp>
    </p:spTree>
    <p:extLst>
      <p:ext uri="{BB962C8B-B14F-4D97-AF65-F5344CB8AC3E}">
        <p14:creationId xmlns:p14="http://schemas.microsoft.com/office/powerpoint/2010/main" val="114075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98A81F6-F195-B044-8BC0-E25C60B449CE}" type="datetimeFigureOut">
              <a:rPr lang="en-US" smtClean="0"/>
              <a:t>3/31/17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EF0EBB-6F37-DD41-B575-A9FC79A5147C}" type="slidenum">
              <a:rPr lang="en-US" smtClean="0"/>
              <a:t>‹#›</a:t>
            </a:fld>
            <a:endParaRPr lang="en-US"/>
          </a:p>
        </p:txBody>
      </p:sp>
    </p:spTree>
    <p:extLst>
      <p:ext uri="{BB962C8B-B14F-4D97-AF65-F5344CB8AC3E}">
        <p14:creationId xmlns:p14="http://schemas.microsoft.com/office/powerpoint/2010/main" val="1710002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98A81F6-F195-B044-8BC0-E25C60B449CE}" type="datetimeFigureOut">
              <a:rPr lang="en-US" smtClean="0"/>
              <a:t>3/31/17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EF0EBB-6F37-DD41-B575-A9FC79A5147C}" type="slidenum">
              <a:rPr lang="en-US" smtClean="0"/>
              <a:t>‹#›</a:t>
            </a:fld>
            <a:endParaRPr lang="en-US"/>
          </a:p>
        </p:txBody>
      </p:sp>
    </p:spTree>
    <p:extLst>
      <p:ext uri="{BB962C8B-B14F-4D97-AF65-F5344CB8AC3E}">
        <p14:creationId xmlns:p14="http://schemas.microsoft.com/office/powerpoint/2010/main" val="242504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98A81F6-F195-B044-8BC0-E25C60B449CE}" type="datetimeFigureOut">
              <a:rPr lang="en-US" smtClean="0"/>
              <a:t>3/31/17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EF0EBB-6F37-DD41-B575-A9FC79A5147C}" type="slidenum">
              <a:rPr lang="en-US" smtClean="0"/>
              <a:t>‹#›</a:t>
            </a:fld>
            <a:endParaRPr lang="en-US"/>
          </a:p>
        </p:txBody>
      </p:sp>
    </p:spTree>
    <p:extLst>
      <p:ext uri="{BB962C8B-B14F-4D97-AF65-F5344CB8AC3E}">
        <p14:creationId xmlns:p14="http://schemas.microsoft.com/office/powerpoint/2010/main" val="19919639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5"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slideLayout" Target="../slideLayouts/slideLayout7.xml"/><Relationship Id="rId5" Type="http://schemas.openxmlformats.org/officeDocument/2006/relationships/slideLayout" Target="../slideLayouts/slideLayout8.xml"/><Relationship Id="rId6" Type="http://schemas.openxmlformats.org/officeDocument/2006/relationships/slideLayout" Target="../slideLayouts/slideLayout9.xml"/><Relationship Id="rId7" Type="http://schemas.openxmlformats.org/officeDocument/2006/relationships/theme" Target="../theme/theme2.xml"/><Relationship Id="rId8" Type="http://schemas.openxmlformats.org/officeDocument/2006/relationships/image" Target="../media/image2.jpg"/><Relationship Id="rId1" Type="http://schemas.openxmlformats.org/officeDocument/2006/relationships/slideLayout" Target="../slideLayouts/slideLayout4.xml"/><Relationship Id="rId2"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theme" Target="../theme/theme3.xml"/><Relationship Id="rId7" Type="http://schemas.openxmlformats.org/officeDocument/2006/relationships/image" Target="../media/image3.jpg"/><Relationship Id="rId1" Type="http://schemas.openxmlformats.org/officeDocument/2006/relationships/slideLayout" Target="../slideLayouts/slideLayout10.xml"/><Relationship Id="rId2"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theme" Target="../theme/theme4.xml"/><Relationship Id="rId9" Type="http://schemas.openxmlformats.org/officeDocument/2006/relationships/image" Target="../media/image4.jpg"/><Relationship Id="rId1" Type="http://schemas.openxmlformats.org/officeDocument/2006/relationships/slideLayout" Target="../slideLayouts/slideLayout15.xml"/><Relationship Id="rId2"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942913"/>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3523129"/>
            <a:ext cx="10515600" cy="265383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53449643"/>
      </p:ext>
    </p:extLst>
  </p:cSld>
  <p:clrMap bg1="lt1" tx1="dk1" bg2="lt2" tx2="dk2" accent1="accent1" accent2="accent2" accent3="accent3" accent4="accent4" accent5="accent5" accent6="accent6" hlink="hlink" folHlink="folHlink"/>
  <p:sldLayoutIdLst>
    <p:sldLayoutId id="2147483661" r:id="rId1"/>
    <p:sldLayoutId id="2147483666" r:id="rId2"/>
    <p:sldLayoutId id="2147483667" r:id="rId3"/>
  </p:sldLayoutIdLst>
  <p:txStyles>
    <p:titleStyle>
      <a:lvl1pPr algn="l" defTabSz="914400" rtl="0" eaLnBrk="1" latinLnBrk="0" hangingPunct="1">
        <a:lnSpc>
          <a:spcPct val="90000"/>
        </a:lnSpc>
        <a:spcBef>
          <a:spcPct val="0"/>
        </a:spcBef>
        <a:buNone/>
        <a:defRPr sz="40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alibri" charset="0"/>
          <a:ea typeface="Calibri" charset="0"/>
          <a:cs typeface="Calibri"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Calibri" charset="0"/>
          <a:ea typeface="Calibri" charset="0"/>
          <a:cs typeface="Calibri"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Calibri" charset="0"/>
          <a:ea typeface="Calibri" charset="0"/>
          <a:cs typeface="Calibri"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836145"/>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532965"/>
            <a:ext cx="10515600" cy="464399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508657"/>
            <a:ext cx="2743200" cy="212818"/>
          </a:xfrm>
          <a:prstGeom prst="rect">
            <a:avLst/>
          </a:prstGeom>
        </p:spPr>
        <p:txBody>
          <a:bodyPr vert="horz" lIns="91440" tIns="45720" rIns="91440" bIns="45720" rtlCol="0" anchor="ctr"/>
          <a:lstStyle>
            <a:lvl1pPr algn="l">
              <a:defRPr sz="1000">
                <a:solidFill>
                  <a:schemeClr val="accent2"/>
                </a:solidFill>
              </a:defRPr>
            </a:lvl1pPr>
          </a:lstStyle>
          <a:p>
            <a:fld id="{C98A81F6-F195-B044-8BC0-E25C60B449CE}" type="datetimeFigureOut">
              <a:rPr lang="en-US" smtClean="0"/>
              <a:pPr/>
              <a:t>3/31/17</a:t>
            </a:fld>
            <a:endParaRPr lang="en-US" dirty="0"/>
          </a:p>
        </p:txBody>
      </p:sp>
      <p:sp>
        <p:nvSpPr>
          <p:cNvPr id="5" name="Footer Placeholder 4"/>
          <p:cNvSpPr>
            <a:spLocks noGrp="1"/>
          </p:cNvSpPr>
          <p:nvPr>
            <p:ph type="ftr" sz="quarter" idx="3"/>
          </p:nvPr>
        </p:nvSpPr>
        <p:spPr>
          <a:xfrm>
            <a:off x="4038600" y="6508657"/>
            <a:ext cx="4114800" cy="212818"/>
          </a:xfrm>
          <a:prstGeom prst="rect">
            <a:avLst/>
          </a:prstGeom>
        </p:spPr>
        <p:txBody>
          <a:bodyPr vert="horz" lIns="91440" tIns="45720" rIns="91440" bIns="45720" rtlCol="0" anchor="ctr"/>
          <a:lstStyle>
            <a:lvl1pPr algn="ctr">
              <a:defRPr sz="1000">
                <a:solidFill>
                  <a:schemeClr val="accent2"/>
                </a:solidFill>
              </a:defRPr>
            </a:lvl1pPr>
          </a:lstStyle>
          <a:p>
            <a:endParaRPr lang="en-US" dirty="0"/>
          </a:p>
        </p:txBody>
      </p:sp>
      <p:sp>
        <p:nvSpPr>
          <p:cNvPr id="6" name="Slide Number Placeholder 5"/>
          <p:cNvSpPr>
            <a:spLocks noGrp="1"/>
          </p:cNvSpPr>
          <p:nvPr>
            <p:ph type="sldNum" sz="quarter" idx="4"/>
          </p:nvPr>
        </p:nvSpPr>
        <p:spPr>
          <a:xfrm>
            <a:off x="8610600" y="6508657"/>
            <a:ext cx="2743200" cy="212818"/>
          </a:xfrm>
          <a:prstGeom prst="rect">
            <a:avLst/>
          </a:prstGeom>
        </p:spPr>
        <p:txBody>
          <a:bodyPr vert="horz" lIns="91440" tIns="45720" rIns="91440" bIns="45720" rtlCol="0" anchor="ctr"/>
          <a:lstStyle>
            <a:lvl1pPr algn="r">
              <a:defRPr sz="1000">
                <a:solidFill>
                  <a:schemeClr val="accent2"/>
                </a:solidFill>
              </a:defRPr>
            </a:lvl1pPr>
          </a:lstStyle>
          <a:p>
            <a:fld id="{02EF0EBB-6F37-DD41-B575-A9FC79A5147C}" type="slidenum">
              <a:rPr lang="en-US" smtClean="0"/>
              <a:pPr/>
              <a:t>‹#›</a:t>
            </a:fld>
            <a:endParaRPr lang="en-US" dirty="0"/>
          </a:p>
        </p:txBody>
      </p:sp>
    </p:spTree>
    <p:extLst>
      <p:ext uri="{BB962C8B-B14F-4D97-AF65-F5344CB8AC3E}">
        <p14:creationId xmlns:p14="http://schemas.microsoft.com/office/powerpoint/2010/main" val="9666198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Lst>
  <p:txStyles>
    <p:titleStyle>
      <a:lvl1pPr algn="l" defTabSz="914400" rtl="0" eaLnBrk="1" latinLnBrk="0" hangingPunct="1">
        <a:lnSpc>
          <a:spcPct val="90000"/>
        </a:lnSpc>
        <a:spcBef>
          <a:spcPct val="0"/>
        </a:spcBef>
        <a:buNone/>
        <a:defRPr sz="4000" kern="1200">
          <a:solidFill>
            <a:schemeClr val="tx2"/>
          </a:solidFill>
          <a:latin typeface="Georgia" charset="0"/>
          <a:ea typeface="Georgia" charset="0"/>
          <a:cs typeface="Georgia" charset="0"/>
        </a:defRPr>
      </a:lvl1pPr>
    </p:titleStyle>
    <p:bodyStyle>
      <a:lvl1pPr marL="0" indent="0" algn="l"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4DE304-8EEC-314F-8CF7-DB72F7E28A31}" type="datetimeFigureOut">
              <a:rPr lang="en-US" smtClean="0"/>
              <a:t>3/31/17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9E8936-A14F-DE4C-A9DB-B095A1B8DFD2}" type="slidenum">
              <a:rPr lang="en-US" smtClean="0"/>
              <a:t>‹#›</a:t>
            </a:fld>
            <a:endParaRPr lang="en-US"/>
          </a:p>
        </p:txBody>
      </p:sp>
    </p:spTree>
    <p:extLst>
      <p:ext uri="{BB962C8B-B14F-4D97-AF65-F5344CB8AC3E}">
        <p14:creationId xmlns:p14="http://schemas.microsoft.com/office/powerpoint/2010/main" val="1842471416"/>
      </p:ext>
    </p:extLst>
  </p:cSld>
  <p:clrMap bg1="lt1" tx1="dk1" bg2="lt2" tx2="dk2" accent1="accent1" accent2="accent2" accent3="accent3" accent4="accent4" accent5="accent5" accent6="accent6" hlink="hlink" folHlink="folHlink"/>
  <p:sldLayoutIdLst>
    <p:sldLayoutId id="2147483676" r:id="rId1"/>
    <p:sldLayoutId id="2147483681" r:id="rId2"/>
    <p:sldLayoutId id="2147483677" r:id="rId3"/>
    <p:sldLayoutId id="2147483678" r:id="rId4"/>
    <p:sldLayoutId id="2147483682" r:id="rId5"/>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2800" kern="1200">
          <a:solidFill>
            <a:schemeClr val="bg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Calibri" charset="0"/>
          <a:ea typeface="Calibri" charset="0"/>
          <a:cs typeface="Calibri"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Calibri" charset="0"/>
          <a:ea typeface="Calibri" charset="0"/>
          <a:cs typeface="Calibri"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Calibri" charset="0"/>
          <a:ea typeface="Calibri" charset="0"/>
          <a:cs typeface="Calibr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62753"/>
            <a:ext cx="10515600" cy="896472"/>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281953"/>
            <a:ext cx="10515600" cy="489501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accent2"/>
                </a:solidFill>
                <a:latin typeface="Calibri" charset="0"/>
                <a:ea typeface="Calibri" charset="0"/>
                <a:cs typeface="Calibri" charset="0"/>
              </a:defRPr>
            </a:lvl1pPr>
          </a:lstStyle>
          <a:p>
            <a:fld id="{D49576BB-B675-324F-A3CD-87B8C7353447}" type="datetimeFigureOut">
              <a:rPr lang="en-US" smtClean="0"/>
              <a:pPr/>
              <a:t>3/31/17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accent2"/>
                </a:solidFill>
                <a:latin typeface="Calibri" charset="0"/>
                <a:ea typeface="Calibri" charset="0"/>
                <a:cs typeface="Calibri"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2"/>
                </a:solidFill>
                <a:latin typeface="Calibri" charset="0"/>
                <a:ea typeface="Calibri" charset="0"/>
                <a:cs typeface="Calibri" charset="0"/>
              </a:defRPr>
            </a:lvl1pPr>
          </a:lstStyle>
          <a:p>
            <a:fld id="{E5E1F04E-C41A-0C4C-B52F-5E6081676FEA}" type="slidenum">
              <a:rPr lang="en-US" smtClean="0"/>
              <a:pPr/>
              <a:t>‹#›</a:t>
            </a:fld>
            <a:endParaRPr lang="en-US" dirty="0"/>
          </a:p>
        </p:txBody>
      </p:sp>
    </p:spTree>
    <p:extLst>
      <p:ext uri="{BB962C8B-B14F-4D97-AF65-F5344CB8AC3E}">
        <p14:creationId xmlns:p14="http://schemas.microsoft.com/office/powerpoint/2010/main" val="771511277"/>
      </p:ext>
    </p:extLst>
  </p:cSld>
  <p:clrMap bg1="lt1" tx1="dk1" bg2="lt2" tx2="dk2" accent1="accent1" accent2="accent2" accent3="accent3" accent4="accent4" accent5="accent5" accent6="accent6" hlink="hlink" folHlink="folHlink"/>
  <p:sldLayoutIdLst>
    <p:sldLayoutId id="2147483685" r:id="rId1"/>
    <p:sldLayoutId id="2147483684" r:id="rId2"/>
    <p:sldLayoutId id="2147483689" r:id="rId3"/>
    <p:sldLayoutId id="2147483690" r:id="rId4"/>
    <p:sldLayoutId id="2147483686" r:id="rId5"/>
    <p:sldLayoutId id="2147483687" r:id="rId6"/>
    <p:sldLayoutId id="2147483688" r:id="rId7"/>
  </p:sldLayoutIdLst>
  <p:txStyles>
    <p:titleStyle>
      <a:lvl1pPr algn="l" defTabSz="914400" rtl="0" eaLnBrk="1" latinLnBrk="0" hangingPunct="1">
        <a:lnSpc>
          <a:spcPct val="90000"/>
        </a:lnSpc>
        <a:spcBef>
          <a:spcPct val="0"/>
        </a:spcBef>
        <a:buNone/>
        <a:defRPr sz="4000"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280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charset="0"/>
          <a:ea typeface="Calibri" charset="0"/>
          <a:cs typeface="Calibri"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charset="0"/>
          <a:ea typeface="Calibri" charset="0"/>
          <a:cs typeface="Calibri"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charset="0"/>
          <a:ea typeface="Calibri" charset="0"/>
          <a:cs typeface="Calibr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www.veteranscrisisline.net/starttheconversation"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8.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9.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10.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1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1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1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 Id="rId3" Type="http://schemas.openxmlformats.org/officeDocument/2006/relationships/image" Target="../media/image1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 Id="rId3" Type="http://schemas.openxmlformats.org/officeDocument/2006/relationships/hyperlink" Target="https://www.veteranscrisisline.net/GetHelp/ResourceLocator.aspx"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 Id="rId3" Type="http://schemas.openxmlformats.org/officeDocument/2006/relationships/image" Target="../media/image15.jpg"/></Relationships>
</file>

<file path=ppt/slides/_rels/slide25.xml.rels><?xml version="1.0" encoding="UTF-8" standalone="yes"?>
<Relationships xmlns="http://schemas.openxmlformats.org/package/2006/relationships"><Relationship Id="rId3" Type="http://schemas.openxmlformats.org/officeDocument/2006/relationships/hyperlink" Target="http://maketheconnection.net/events/injury/" TargetMode="External"/><Relationship Id="rId4" Type="http://schemas.openxmlformats.org/officeDocument/2006/relationships/hyperlink" Target="http://maketheconnection.net/events/death-family-friends/" TargetMode="External"/><Relationship Id="rId1" Type="http://schemas.openxmlformats.org/officeDocument/2006/relationships/slideLayout" Target="../slideLayouts/slideLayout15.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hyperlink" Target="http://maketheconnection.net/symptoms/nightmares/" TargetMode="External"/><Relationship Id="rId4" Type="http://schemas.openxmlformats.org/officeDocument/2006/relationships/hyperlink" Target="http://maketheconnection.net/symptoms/trouble-sleeping/" TargetMode="External"/><Relationship Id="rId5" Type="http://schemas.openxmlformats.org/officeDocument/2006/relationships/hyperlink" Target="http://maketheconnection.net/symptoms/loss-of-interest/" TargetMode="External"/><Relationship Id="rId6" Type="http://schemas.openxmlformats.org/officeDocument/2006/relationships/hyperlink" Target="http://maketheconnection.net/symptoms/anger-irritability/" TargetMode="External"/><Relationship Id="rId7" Type="http://schemas.openxmlformats.org/officeDocument/2006/relationships/hyperlink" Target="http://maketheconnection.net/symptoms/alcohol-drug-problems/" TargetMode="External"/><Relationship Id="rId8" Type="http://schemas.openxmlformats.org/officeDocument/2006/relationships/hyperlink" Target="http://maketheconnection.net/symptoms/social-withdrawal/" TargetMode="External"/><Relationship Id="rId1" Type="http://schemas.openxmlformats.org/officeDocument/2006/relationships/slideLayout" Target="../slideLayouts/slideLayout15.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hyperlink" Target="https://findtreatment.samhsa.gov/" TargetMode="External"/><Relationship Id="rId4" Type="http://schemas.openxmlformats.org/officeDocument/2006/relationships/image" Target="../media/image16.JPG"/><Relationship Id="rId1" Type="http://schemas.openxmlformats.org/officeDocument/2006/relationships/slideLayout" Target="../slideLayouts/slideLayout15.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hyperlink" Target="http://maketheconnection.net/symptoms/feelings-of-hopelessness/" TargetMode="External"/><Relationship Id="rId4" Type="http://schemas.openxmlformats.org/officeDocument/2006/relationships/hyperlink" Target="http://maketheconnection.net/symptoms/loss-of-interest" TargetMode="External"/><Relationship Id="rId5" Type="http://schemas.openxmlformats.org/officeDocument/2006/relationships/image" Target="../media/image17.JPG"/><Relationship Id="rId1" Type="http://schemas.openxmlformats.org/officeDocument/2006/relationships/slideLayout" Target="../slideLayouts/slideLayout15.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hyperlink" Target="http://maketheconnection.net/symptoms/eating-problems/" TargetMode="External"/><Relationship Id="rId4" Type="http://schemas.openxmlformats.org/officeDocument/2006/relationships/hyperlink" Target="http://maketheconnection.net/symptoms/trouble-sleeping" TargetMode="External"/><Relationship Id="rId5" Type="http://schemas.openxmlformats.org/officeDocument/2006/relationships/hyperlink" Target="http://maketheconnection.net/symptoms/difficulty-concentrating/" TargetMode="External"/><Relationship Id="rId1" Type="http://schemas.openxmlformats.org/officeDocument/2006/relationships/slideLayout" Target="../slideLayouts/slideLayout15.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9.xml"/><Relationship Id="rId3" Type="http://schemas.openxmlformats.org/officeDocument/2006/relationships/image" Target="../media/image18.JPG"/></Relationships>
</file>

<file path=ppt/slides/_rels/slide31.xml.rels><?xml version="1.0" encoding="UTF-8" standalone="yes"?>
<Relationships xmlns="http://schemas.openxmlformats.org/package/2006/relationships"><Relationship Id="rId3" Type="http://schemas.openxmlformats.org/officeDocument/2006/relationships/hyperlink" Target="http://maketheconnection.net/symptoms/hypervigilance/" TargetMode="External"/><Relationship Id="rId4" Type="http://schemas.openxmlformats.org/officeDocument/2006/relationships/hyperlink" Target="http://maketheconnection.net/symptoms/difficulty-concentrating/" TargetMode="External"/><Relationship Id="rId5" Type="http://schemas.openxmlformats.org/officeDocument/2006/relationships/hyperlink" Target="http://maketheconnection.net/symptoms/anger-irritability/" TargetMode="External"/><Relationship Id="rId6" Type="http://schemas.openxmlformats.org/officeDocument/2006/relationships/hyperlink" Target="http://maketheconnection.net/symptoms/trouble-sleeping/" TargetMode="External"/><Relationship Id="rId7" Type="http://schemas.openxmlformats.org/officeDocument/2006/relationships/hyperlink" Target="http://maketheconnection.net/conditions/depression/" TargetMode="External"/><Relationship Id="rId8" Type="http://schemas.openxmlformats.org/officeDocument/2006/relationships/image" Target="../media/image19.JPG"/><Relationship Id="rId1" Type="http://schemas.openxmlformats.org/officeDocument/2006/relationships/slideLayout" Target="../slideLayouts/slideLayout15.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2.xml"/><Relationship Id="rId3" Type="http://schemas.openxmlformats.org/officeDocument/2006/relationships/image" Target="../media/image2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3.xml"/><Relationship Id="rId3" Type="http://schemas.openxmlformats.org/officeDocument/2006/relationships/hyperlink" Target="https://www.veteranscrisisline.net/GetHelp/ResourceLocator.aspx"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hyperlink" Target="http://maketheconnection.net/symptoms/difficulty-concentrating/" TargetMode="External"/><Relationship Id="rId4" Type="http://schemas.openxmlformats.org/officeDocument/2006/relationships/hyperlink" Target="http://maketheconnection.net/symptoms/alcohol-drug-problems/" TargetMode="External"/><Relationship Id="rId5" Type="http://schemas.openxmlformats.org/officeDocument/2006/relationships/hyperlink" Target="http://maketheconnection.net/symptoms/relationship-problems/" TargetMode="External"/><Relationship Id="rId6" Type="http://schemas.openxmlformats.org/officeDocument/2006/relationships/image" Target="../media/image21.JPG"/><Relationship Id="rId1" Type="http://schemas.openxmlformats.org/officeDocument/2006/relationships/slideLayout" Target="../slideLayouts/slideLayout15.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0.xml"/><Relationship Id="rId3" Type="http://schemas.openxmlformats.org/officeDocument/2006/relationships/hyperlink" Target="http://www.mentalhealth.va.gov/communityproviders/clinic_suicideprevention.asp#sthash.YHvRTU2b.jnKPuuWh.dpbs"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4.xml"/><Relationship Id="rId3" Type="http://schemas.openxmlformats.org/officeDocument/2006/relationships/image" Target="../media/image22.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6.xml"/><Relationship Id="rId3" Type="http://schemas.openxmlformats.org/officeDocument/2006/relationships/image" Target="../media/image23.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8.xml"/><Relationship Id="rId3" Type="http://schemas.openxmlformats.org/officeDocument/2006/relationships/image" Target="../media/image2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3" Type="http://schemas.openxmlformats.org/officeDocument/2006/relationships/hyperlink" Target="http://www.mentalhealth.va.gov/communityproviders/clinic_suicideprevention.asp#sthash.YHvRTU2b.jnKPuuWh.dpbs" TargetMode="External"/><Relationship Id="rId4" Type="http://schemas.openxmlformats.org/officeDocument/2006/relationships/image" Target="../media/image25.JPG"/><Relationship Id="rId1" Type="http://schemas.openxmlformats.org/officeDocument/2006/relationships/slideLayout" Target="../slideLayouts/slideLayout15.xml"/><Relationship Id="rId2"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15.xml"/><Relationship Id="rId2" Type="http://schemas.openxmlformats.org/officeDocument/2006/relationships/notesSlide" Target="../notesSlides/notesSlide5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6.xml"/></Relationships>
</file>

<file path=ppt/slides/_rels/slide58.xml.rels><?xml version="1.0" encoding="UTF-8" standalone="yes"?>
<Relationships xmlns="http://schemas.openxmlformats.org/package/2006/relationships"><Relationship Id="rId11" Type="http://schemas.openxmlformats.org/officeDocument/2006/relationships/hyperlink" Target="http://explore.va.gov/" TargetMode="External"/><Relationship Id="rId12" Type="http://schemas.openxmlformats.org/officeDocument/2006/relationships/image" Target="../media/image28.emf"/><Relationship Id="rId13" Type="http://schemas.openxmlformats.org/officeDocument/2006/relationships/image" Target="../media/image29.emf"/><Relationship Id="rId14" Type="http://schemas.openxmlformats.org/officeDocument/2006/relationships/image" Target="../media/image30.jpg"/><Relationship Id="rId15" Type="http://schemas.openxmlformats.org/officeDocument/2006/relationships/image" Target="../media/image31.png"/><Relationship Id="rId16" Type="http://schemas.openxmlformats.org/officeDocument/2006/relationships/image" Target="../media/image32.png"/><Relationship Id="rId17" Type="http://schemas.openxmlformats.org/officeDocument/2006/relationships/image" Target="../media/image33.emf"/><Relationship Id="rId1" Type="http://schemas.openxmlformats.org/officeDocument/2006/relationships/slideLayout" Target="../slideLayouts/slideLayout15.xml"/><Relationship Id="rId2" Type="http://schemas.openxmlformats.org/officeDocument/2006/relationships/notesSlide" Target="../notesSlides/notesSlide57.xml"/><Relationship Id="rId3" Type="http://schemas.openxmlformats.org/officeDocument/2006/relationships/hyperlink" Target="https://www.veteranscrisisline.net/GetHelp/ResourceLocator.aspx" TargetMode="External"/><Relationship Id="rId4" Type="http://schemas.openxmlformats.org/officeDocument/2006/relationships/hyperlink" Target="http://www.veteranscrisisline.net/" TargetMode="External"/><Relationship Id="rId5" Type="http://schemas.openxmlformats.org/officeDocument/2006/relationships/hyperlink" Target="http://www.maketheconnection.net/" TargetMode="External"/><Relationship Id="rId6" Type="http://schemas.openxmlformats.org/officeDocument/2006/relationships/hyperlink" Target="http://www.mentalhealth.va.gov/" TargetMode="External"/><Relationship Id="rId7" Type="http://schemas.openxmlformats.org/officeDocument/2006/relationships/hyperlink" Target="http://www.mentalhealth.va.gov/communityproviders/index.asp#sthash.dr7Grxrf.dpbs" TargetMode="External"/><Relationship Id="rId8" Type="http://schemas.openxmlformats.org/officeDocument/2006/relationships/hyperlink" Target="http://www.mirecc.va.gov/coaching/" TargetMode="External"/><Relationship Id="rId9" Type="http://schemas.openxmlformats.org/officeDocument/2006/relationships/hyperlink" Target="http://www.vetcenter.va.gov/" TargetMode="External"/><Relationship Id="rId10" Type="http://schemas.openxmlformats.org/officeDocument/2006/relationships/hyperlink" Target="http://www.caregiver.va.gov/"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www.womenshealth.va.gov/" TargetMode="External"/><Relationship Id="rId4" Type="http://schemas.openxmlformats.org/officeDocument/2006/relationships/hyperlink" Target="http://www.va.gov/womenvet/" TargetMode="External"/><Relationship Id="rId5" Type="http://schemas.openxmlformats.org/officeDocument/2006/relationships/hyperlink" Target="http://womenshealth.gov/mental-health/preventing-suicide/" TargetMode="External"/><Relationship Id="rId6" Type="http://schemas.openxmlformats.org/officeDocument/2006/relationships/hyperlink" Target="https://www.safehelpline.org/?gclid=CN7f4aXHpsoCFUFsGwodAr0Cig" TargetMode="External"/><Relationship Id="rId7" Type="http://schemas.openxmlformats.org/officeDocument/2006/relationships/hyperlink" Target="https://hotline.safehelpline.org/safe-helpline/terms-of-service.jsp" TargetMode="External"/><Relationship Id="rId8" Type="http://schemas.openxmlformats.org/officeDocument/2006/relationships/hyperlink" Target="http://www.va.gov/homeless/for_women_veterans.asp" TargetMode="External"/><Relationship Id="rId9" Type="http://schemas.openxmlformats.org/officeDocument/2006/relationships/hyperlink" Target="http://www.dol.gov/wb/media/women_veterans_resource_directory.pdf" TargetMode="External"/><Relationship Id="rId10" Type="http://schemas.openxmlformats.org/officeDocument/2006/relationships/hyperlink" Target="http://www.womenshealth.va.gov/WOMENSHEALTH/programoverview/wvcc.asp" TargetMode="External"/><Relationship Id="rId1" Type="http://schemas.openxmlformats.org/officeDocument/2006/relationships/slideLayout" Target="../slideLayouts/slideLayout15.xml"/><Relationship Id="rId2" Type="http://schemas.openxmlformats.org/officeDocument/2006/relationships/notesSlide" Target="../notesSlides/notesSlide58.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hyperlink" Target="http://www.veteranscrisisline.net/ResourceLocator" TargetMode="External"/><Relationship Id="rId5" Type="http://schemas.openxmlformats.org/officeDocument/2006/relationships/hyperlink" Target="http://www.mentalhealth.va.gov/" TargetMode="External"/><Relationship Id="rId6" Type="http://schemas.openxmlformats.org/officeDocument/2006/relationships/hyperlink" Target="http://www.explore.va.gov/" TargetMode="External"/><Relationship Id="rId1" Type="http://schemas.openxmlformats.org/officeDocument/2006/relationships/slideLayout" Target="../slideLayouts/slideLayout20.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hyperlink" Target="http://nvf.org/women-veteran-resources/" TargetMode="External"/><Relationship Id="rId4" Type="http://schemas.openxmlformats.org/officeDocument/2006/relationships/hyperlink" Target="http://www.legion.org/documents/legion/pdf/WomenVeteransbrochure_07.pdf" TargetMode="External"/><Relationship Id="rId5" Type="http://schemas.openxmlformats.org/officeDocument/2006/relationships/hyperlink" Target="http://www.nrswv.org/" TargetMode="External"/><Relationship Id="rId1" Type="http://schemas.openxmlformats.org/officeDocument/2006/relationships/slideLayout" Target="../slideLayouts/slideLayout15.xml"/><Relationship Id="rId2" Type="http://schemas.openxmlformats.org/officeDocument/2006/relationships/notesSlide" Target="../notesSlides/notesSlide59.xml"/></Relationships>
</file>

<file path=ppt/slides/_rels/slide61.xml.rels><?xml version="1.0" encoding="UTF-8" standalone="yes"?>
<Relationships xmlns="http://schemas.openxmlformats.org/package/2006/relationships"><Relationship Id="rId3" Type="http://schemas.openxmlformats.org/officeDocument/2006/relationships/hyperlink" Target="http://www.va.gov/ohrm/worklifebenefits/rflep.asp" TargetMode="External"/><Relationship Id="rId4" Type="http://schemas.openxmlformats.org/officeDocument/2006/relationships/hyperlink" Target="https://www.ebenefits.va.gov/ebenefits-portal/ebenefits.portal?_nfpb=true&amp;_portlet.async=false&amp;_pageLabel=Retirement" TargetMode="External"/><Relationship Id="rId5" Type="http://schemas.openxmlformats.org/officeDocument/2006/relationships/hyperlink" Target="http://www.va.gov/healtheligibility/" TargetMode="External"/><Relationship Id="rId6" Type="http://schemas.openxmlformats.org/officeDocument/2006/relationships/hyperlink" Target="http://www2.va.gov/directory/guide/division.asp?dnum=3" TargetMode="External"/><Relationship Id="rId1" Type="http://schemas.openxmlformats.org/officeDocument/2006/relationships/slideLayout" Target="../slideLayouts/slideLayout15.xml"/><Relationship Id="rId2" Type="http://schemas.openxmlformats.org/officeDocument/2006/relationships/notesSlide" Target="../notesSlides/notesSlide60.xml"/></Relationships>
</file>

<file path=ppt/slides/_rels/slide62.xml.rels><?xml version="1.0" encoding="UTF-8" standalone="yes"?>
<Relationships xmlns="http://schemas.openxmlformats.org/package/2006/relationships"><Relationship Id="rId3" Type="http://schemas.openxmlformats.org/officeDocument/2006/relationships/hyperlink" Target="http://www.diversity.va.gov/programs/lgbt.aspx" TargetMode="External"/><Relationship Id="rId4" Type="http://schemas.openxmlformats.org/officeDocument/2006/relationships/hyperlink" Target="http://www.thetrevorproject.org/section/about" TargetMode="External"/><Relationship Id="rId5" Type="http://schemas.openxmlformats.org/officeDocument/2006/relationships/hyperlink" Target="https://m2.icarol.com/ConsumerRegistration.aspx?org=2018&amp;pid=47" TargetMode="External"/><Relationship Id="rId6" Type="http://schemas.openxmlformats.org/officeDocument/2006/relationships/hyperlink" Target="http://www.glbthotline.org/" TargetMode="External"/><Relationship Id="rId7" Type="http://schemas.openxmlformats.org/officeDocument/2006/relationships/hyperlink" Target="http://www.volunteerlogin.org/chat/index.html" TargetMode="External"/><Relationship Id="rId8" Type="http://schemas.openxmlformats.org/officeDocument/2006/relationships/hyperlink" Target="http://militarypartners.org/" TargetMode="External"/><Relationship Id="rId1" Type="http://schemas.openxmlformats.org/officeDocument/2006/relationships/slideLayout" Target="../slideLayouts/slideLayout15.xml"/><Relationship Id="rId2" Type="http://schemas.openxmlformats.org/officeDocument/2006/relationships/notesSlide" Target="../notesSlides/notesSlide61.xml"/></Relationships>
</file>

<file path=ppt/slides/_rels/slide63.xml.rels><?xml version="1.0" encoding="UTF-8" standalone="yes"?>
<Relationships xmlns="http://schemas.openxmlformats.org/package/2006/relationships"><Relationship Id="rId3" Type="http://schemas.openxmlformats.org/officeDocument/2006/relationships/hyperlink" Target="http://www.gibill.va.gov/" TargetMode="External"/><Relationship Id="rId4" Type="http://schemas.openxmlformats.org/officeDocument/2006/relationships/hyperlink" Target="http://www.veterantraining.va.gov/movingforward/" TargetMode="External"/><Relationship Id="rId5" Type="http://schemas.openxmlformats.org/officeDocument/2006/relationships/hyperlink" Target="http://afterdeployment.dcoe.mil/topics-work-adjustment" TargetMode="External"/><Relationship Id="rId6" Type="http://schemas.openxmlformats.org/officeDocument/2006/relationships/hyperlink" Target="http://www.realwarriors.net/" TargetMode="External"/><Relationship Id="rId7" Type="http://schemas.openxmlformats.org/officeDocument/2006/relationships/hyperlink" Target="http://www.health.mil/inTransition/default.aspx" TargetMode="External"/><Relationship Id="rId1" Type="http://schemas.openxmlformats.org/officeDocument/2006/relationships/slideLayout" Target="../slideLayouts/slideLayout15.xml"/><Relationship Id="rId2" Type="http://schemas.openxmlformats.org/officeDocument/2006/relationships/notesSlide" Target="../notesSlides/notesSlide62.xml"/></Relationships>
</file>

<file path=ppt/slides/_rels/slide64.xml.rels><?xml version="1.0" encoding="UTF-8" standalone="yes"?>
<Relationships xmlns="http://schemas.openxmlformats.org/package/2006/relationships"><Relationship Id="rId3" Type="http://schemas.openxmlformats.org/officeDocument/2006/relationships/hyperlink" Target="http://www.mentalhealth.va.gov/docs/ResourceGuideFamilyMembers.pdf" TargetMode="External"/><Relationship Id="rId4" Type="http://schemas.openxmlformats.org/officeDocument/2006/relationships/hyperlink" Target="https://www.suicidepreventionlifeline.org/App_Files/Media/PDF/Lifeline_AfterAnAttempt_ForYourself.pdf" TargetMode="External"/><Relationship Id="rId5" Type="http://schemas.openxmlformats.org/officeDocument/2006/relationships/hyperlink" Target="http://www.suicidepreventionlifeline.org/app_files/media/pdf/lifeline_afteranattempt_forfamilymembers.pdf" TargetMode="External"/><Relationship Id="rId6" Type="http://schemas.openxmlformats.org/officeDocument/2006/relationships/hyperlink" Target="NULL" TargetMode="External"/><Relationship Id="rId7" Type="http://schemas.openxmlformats.org/officeDocument/2006/relationships/hyperlink" Target="http://www.mirecc.va.gov/mirecc/visn19/" TargetMode="External"/><Relationship Id="rId8" Type="http://schemas.openxmlformats.org/officeDocument/2006/relationships/hyperlink" Target="http://www.mirecc.va.gov/visn19/talk2kids/" TargetMode="External"/><Relationship Id="rId1" Type="http://schemas.openxmlformats.org/officeDocument/2006/relationships/slideLayout" Target="../slideLayouts/slideLayout15.xml"/><Relationship Id="rId2" Type="http://schemas.openxmlformats.org/officeDocument/2006/relationships/notesSlide" Target="../notesSlides/notesSlide6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4.xml"/><Relationship Id="rId3" Type="http://schemas.openxmlformats.org/officeDocument/2006/relationships/hyperlink" Target="http://www.veteranscrisisline.net/starttheconversation"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35105" y="1579494"/>
            <a:ext cx="10686874" cy="1959369"/>
          </a:xfrm>
        </p:spPr>
        <p:txBody>
          <a:bodyPr/>
          <a:lstStyle/>
          <a:p>
            <a:r>
              <a:rPr lang="en-US" dirty="0" smtClean="0"/>
              <a:t>Start the Conversation</a:t>
            </a:r>
            <a:r>
              <a:rPr lang="en-US" sz="4000" dirty="0" smtClean="0"/>
              <a:t/>
            </a:r>
            <a:br>
              <a:rPr lang="en-US" sz="4000" dirty="0" smtClean="0"/>
            </a:br>
            <a:r>
              <a:rPr lang="en-US" sz="2400" dirty="0"/>
              <a:t>New Tools for Veteran Suicide </a:t>
            </a:r>
            <a:r>
              <a:rPr lang="en-US" sz="2400" dirty="0" smtClean="0"/>
              <a:t>Prevention</a:t>
            </a:r>
            <a:endParaRPr lang="en-US" sz="2400" dirty="0"/>
          </a:p>
        </p:txBody>
      </p:sp>
      <p:sp>
        <p:nvSpPr>
          <p:cNvPr id="3" name="Subtitle 2"/>
          <p:cNvSpPr>
            <a:spLocks noGrp="1"/>
          </p:cNvSpPr>
          <p:nvPr>
            <p:ph type="subTitle" idx="1"/>
          </p:nvPr>
        </p:nvSpPr>
        <p:spPr>
          <a:xfrm>
            <a:off x="735105" y="3854474"/>
            <a:ext cx="10686874" cy="2972787"/>
          </a:xfrm>
          <a:noFill/>
        </p:spPr>
        <p:txBody>
          <a:bodyPr>
            <a:normAutofit/>
          </a:bodyPr>
          <a:lstStyle/>
          <a:p>
            <a:r>
              <a:rPr lang="en-US" sz="2000" dirty="0" smtClean="0"/>
              <a:t>[Presenter name]</a:t>
            </a:r>
          </a:p>
          <a:p>
            <a:r>
              <a:rPr lang="en-US" sz="2000" dirty="0" smtClean="0"/>
              <a:t>[Job title]</a:t>
            </a:r>
          </a:p>
          <a:p>
            <a:r>
              <a:rPr lang="en-US" sz="2000" dirty="0" smtClean="0"/>
              <a:t>[Office]</a:t>
            </a:r>
          </a:p>
          <a:p>
            <a:r>
              <a:rPr lang="en-US" sz="2000" dirty="0" smtClean="0"/>
              <a:t>[Date]</a:t>
            </a:r>
          </a:p>
          <a:p>
            <a:endParaRPr lang="en-US" sz="2000" dirty="0" smtClean="0"/>
          </a:p>
          <a:p>
            <a:endParaRPr lang="en-US" sz="2000" dirty="0" smtClean="0"/>
          </a:p>
          <a:p>
            <a:pPr algn="ctr"/>
            <a:r>
              <a:rPr lang="en-US" dirty="0" smtClean="0">
                <a:latin typeface="+mn-lt"/>
                <a:hlinkClick r:id="rId3"/>
              </a:rPr>
              <a:t>www.VeteransCrisisLine.net/starttheconversation</a:t>
            </a:r>
            <a:endParaRPr lang="en-US" dirty="0">
              <a:latin typeface="+mn-lt"/>
            </a:endParaRPr>
          </a:p>
        </p:txBody>
      </p:sp>
      <p:sp>
        <p:nvSpPr>
          <p:cNvPr id="6" name="Rectangle 5" descr="The U.S. Department of Veterans Affairs seal. Below is an image of two hands clasped together. &#10;"/>
          <p:cNvSpPr/>
          <p:nvPr/>
        </p:nvSpPr>
        <p:spPr>
          <a:xfrm>
            <a:off x="334537" y="156117"/>
            <a:ext cx="230458" cy="230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44184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065" y="62753"/>
            <a:ext cx="10735735" cy="896472"/>
          </a:xfrm>
        </p:spPr>
        <p:txBody>
          <a:bodyPr/>
          <a:lstStyle/>
          <a:p>
            <a:r>
              <a:rPr lang="en-US" sz="3600" dirty="0" smtClean="0"/>
              <a:t>Risk factors – aging Veterans</a:t>
            </a:r>
            <a:endParaRPr lang="en-US" sz="3600" dirty="0"/>
          </a:p>
        </p:txBody>
      </p:sp>
      <p:pic>
        <p:nvPicPr>
          <p:cNvPr id="4" name="Content Placeholder 3" descr="Approximately 66 percent of all Veterans who die by suicide are ages 50 years or older, according to The Department of Veterans Affairs, 2016&#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400" y="1225959"/>
            <a:ext cx="12217399" cy="5796393"/>
          </a:xfrm>
        </p:spPr>
      </p:pic>
    </p:spTree>
    <p:extLst>
      <p:ext uri="{BB962C8B-B14F-4D97-AF65-F5344CB8AC3E}">
        <p14:creationId xmlns:p14="http://schemas.microsoft.com/office/powerpoint/2010/main" val="14988975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065" y="62753"/>
            <a:ext cx="10735735" cy="896472"/>
          </a:xfrm>
        </p:spPr>
        <p:txBody>
          <a:bodyPr/>
          <a:lstStyle/>
          <a:p>
            <a:r>
              <a:rPr lang="en-US" sz="3600" dirty="0" smtClean="0"/>
              <a:t>Risk factors – </a:t>
            </a:r>
            <a:r>
              <a:rPr lang="en-US" sz="3600" dirty="0"/>
              <a:t>w</a:t>
            </a:r>
            <a:r>
              <a:rPr lang="en-US" sz="3600" dirty="0" smtClean="0"/>
              <a:t>omen Veterans</a:t>
            </a:r>
            <a:endParaRPr lang="en-US" sz="3600" dirty="0"/>
          </a:p>
        </p:txBody>
      </p:sp>
      <p:pic>
        <p:nvPicPr>
          <p:cNvPr id="3" name="Picture 2" descr="Women Veterans’ risk for death by suicide is more than double that of their civilian counterparts, according to The Department of Veterans Affairs, 2016&#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1065241"/>
            <a:ext cx="12191996" cy="5784342"/>
          </a:xfrm>
          <a:prstGeom prst="rect">
            <a:avLst/>
          </a:prstGeom>
        </p:spPr>
      </p:pic>
    </p:spTree>
    <p:extLst>
      <p:ext uri="{BB962C8B-B14F-4D97-AF65-F5344CB8AC3E}">
        <p14:creationId xmlns:p14="http://schemas.microsoft.com/office/powerpoint/2010/main" val="40291887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065" y="62753"/>
            <a:ext cx="10735735" cy="896472"/>
          </a:xfrm>
        </p:spPr>
        <p:txBody>
          <a:bodyPr/>
          <a:lstStyle/>
          <a:p>
            <a:r>
              <a:rPr lang="en-US" sz="3600" dirty="0" smtClean="0"/>
              <a:t>Risk factors – attempt </a:t>
            </a:r>
            <a:r>
              <a:rPr lang="en-US" sz="3600" dirty="0"/>
              <a:t>s</a:t>
            </a:r>
            <a:r>
              <a:rPr lang="en-US" sz="3600" dirty="0" smtClean="0"/>
              <a:t>urvivors</a:t>
            </a:r>
            <a:endParaRPr lang="en-US" sz="3600" dirty="0"/>
          </a:p>
        </p:txBody>
      </p:sp>
      <p:pic>
        <p:nvPicPr>
          <p:cNvPr id="4" name="Content Placeholder 3" descr="A history of suicide attempts is among the strongest risk factors for suicide, according to The Department of Veterans Affairs, 2016&#10;&#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1061606"/>
            <a:ext cx="12217397" cy="5796393"/>
          </a:xfrm>
        </p:spPr>
      </p:pic>
    </p:spTree>
    <p:extLst>
      <p:ext uri="{BB962C8B-B14F-4D97-AF65-F5344CB8AC3E}">
        <p14:creationId xmlns:p14="http://schemas.microsoft.com/office/powerpoint/2010/main" val="37389447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065" y="62753"/>
            <a:ext cx="10735735" cy="896472"/>
          </a:xfrm>
        </p:spPr>
        <p:txBody>
          <a:bodyPr/>
          <a:lstStyle/>
          <a:p>
            <a:r>
              <a:rPr lang="en-US" sz="3600" dirty="0" smtClean="0"/>
              <a:t>Protective factors can help prevent a crisis</a:t>
            </a:r>
            <a:endParaRPr lang="en-US" sz="3600" dirty="0"/>
          </a:p>
        </p:txBody>
      </p:sp>
      <p:sp>
        <p:nvSpPr>
          <p:cNvPr id="3" name="Content Placeholder 2"/>
          <p:cNvSpPr>
            <a:spLocks noGrp="1"/>
          </p:cNvSpPr>
          <p:nvPr>
            <p:ph idx="1"/>
          </p:nvPr>
        </p:nvSpPr>
        <p:spPr>
          <a:xfrm>
            <a:off x="618065" y="1344706"/>
            <a:ext cx="5706535" cy="4895010"/>
          </a:xfrm>
        </p:spPr>
        <p:txBody>
          <a:bodyPr>
            <a:normAutofit/>
          </a:bodyPr>
          <a:lstStyle/>
          <a:p>
            <a:pPr marL="342900" lvl="0" indent="-342900">
              <a:spcBef>
                <a:spcPts val="600"/>
              </a:spcBef>
              <a:spcAft>
                <a:spcPts val="600"/>
              </a:spcAft>
              <a:buFont typeface="Arial"/>
              <a:buChar char="•"/>
            </a:pPr>
            <a:r>
              <a:rPr lang="en-US" sz="2200" dirty="0" smtClean="0"/>
              <a:t>Feeling connected to others</a:t>
            </a:r>
            <a:endParaRPr lang="en-US" sz="2200" dirty="0"/>
          </a:p>
          <a:p>
            <a:pPr marL="342900" lvl="0" indent="-342900">
              <a:spcBef>
                <a:spcPts val="600"/>
              </a:spcBef>
              <a:spcAft>
                <a:spcPts val="600"/>
              </a:spcAft>
              <a:buFont typeface="Arial"/>
              <a:buChar char="•"/>
            </a:pPr>
            <a:r>
              <a:rPr lang="en-US" sz="2200" dirty="0"/>
              <a:t>Having people to rely on and to share personal experiences with</a:t>
            </a:r>
          </a:p>
          <a:p>
            <a:pPr marL="342900" lvl="0" indent="-342900">
              <a:spcBef>
                <a:spcPts val="600"/>
              </a:spcBef>
              <a:spcAft>
                <a:spcPts val="600"/>
              </a:spcAft>
              <a:buFont typeface="Arial"/>
              <a:buChar char="•"/>
            </a:pPr>
            <a:r>
              <a:rPr lang="en-US" sz="2200" dirty="0"/>
              <a:t>Having a </a:t>
            </a:r>
            <a:r>
              <a:rPr lang="en-US" sz="2200" dirty="0" smtClean="0"/>
              <a:t>caretaker role</a:t>
            </a:r>
            <a:endParaRPr lang="en-US" sz="2200" dirty="0"/>
          </a:p>
          <a:p>
            <a:pPr marL="342900" lvl="0" indent="-342900">
              <a:spcBef>
                <a:spcPts val="600"/>
              </a:spcBef>
              <a:spcAft>
                <a:spcPts val="600"/>
              </a:spcAft>
              <a:buFont typeface="Arial"/>
              <a:buChar char="•"/>
            </a:pPr>
            <a:r>
              <a:rPr lang="en-US" sz="2200" dirty="0" smtClean="0"/>
              <a:t>Skills </a:t>
            </a:r>
            <a:r>
              <a:rPr lang="en-US" sz="2200" dirty="0"/>
              <a:t>to solve problems and manage challenges positively</a:t>
            </a:r>
          </a:p>
          <a:p>
            <a:pPr marL="342900" lvl="0" indent="-342900">
              <a:spcBef>
                <a:spcPts val="600"/>
              </a:spcBef>
              <a:spcAft>
                <a:spcPts val="600"/>
              </a:spcAft>
              <a:buFont typeface="Arial"/>
              <a:buChar char="•"/>
            </a:pPr>
            <a:r>
              <a:rPr lang="en-US" sz="2200" dirty="0" smtClean="0"/>
              <a:t>Belief </a:t>
            </a:r>
            <a:r>
              <a:rPr lang="en-US" sz="2200" dirty="0"/>
              <a:t>in a higher power or having a sense of meaning or purpose in life </a:t>
            </a:r>
          </a:p>
          <a:p>
            <a:pPr marL="342900" lvl="0" indent="-342900">
              <a:spcBef>
                <a:spcPts val="600"/>
              </a:spcBef>
              <a:spcAft>
                <a:spcPts val="600"/>
              </a:spcAft>
              <a:buFont typeface="Arial"/>
              <a:buChar char="•"/>
            </a:pPr>
            <a:r>
              <a:rPr lang="en-US" sz="2200" dirty="0" smtClean="0"/>
              <a:t>Good </a:t>
            </a:r>
            <a:r>
              <a:rPr lang="en-US" sz="2200" dirty="0"/>
              <a:t>physical and emotional </a:t>
            </a:r>
            <a:r>
              <a:rPr lang="en-US" sz="2200" dirty="0" smtClean="0"/>
              <a:t>health</a:t>
            </a:r>
            <a:endParaRPr lang="en-US" sz="2200" dirty="0"/>
          </a:p>
          <a:p>
            <a:pPr marL="342900" lvl="0" indent="-342900">
              <a:spcBef>
                <a:spcPts val="600"/>
              </a:spcBef>
              <a:spcAft>
                <a:spcPts val="600"/>
              </a:spcAft>
              <a:buFont typeface="Arial"/>
              <a:buChar char="•"/>
            </a:pPr>
            <a:r>
              <a:rPr lang="en-US" sz="2200" dirty="0" smtClean="0"/>
              <a:t>Restricted </a:t>
            </a:r>
            <a:r>
              <a:rPr lang="en-US" sz="2200" dirty="0"/>
              <a:t>access to lethal means</a:t>
            </a:r>
          </a:p>
          <a:p>
            <a:pPr marL="342900" lvl="0" indent="-342900">
              <a:spcBef>
                <a:spcPts val="600"/>
              </a:spcBef>
              <a:spcAft>
                <a:spcPts val="600"/>
              </a:spcAft>
              <a:buFont typeface="Arial"/>
              <a:buChar char="•"/>
            </a:pPr>
            <a:r>
              <a:rPr lang="en-US" sz="2200" dirty="0" smtClean="0"/>
              <a:t>Willingness to </a:t>
            </a:r>
            <a:r>
              <a:rPr lang="en-US" sz="2200" dirty="0"/>
              <a:t>seek treatment </a:t>
            </a:r>
          </a:p>
        </p:txBody>
      </p:sp>
      <p:pic>
        <p:nvPicPr>
          <p:cNvPr id="4" name="Picture 3" descr="A man and a woman hugging"/>
          <p:cNvPicPr>
            <a:picLocks noChangeAspect="1"/>
          </p:cNvPicPr>
          <p:nvPr/>
        </p:nvPicPr>
        <p:blipFill rotWithShape="1">
          <a:blip r:embed="rId3">
            <a:extLst>
              <a:ext uri="{28A0092B-C50C-407E-A947-70E740481C1C}">
                <a14:useLocalDpi xmlns:a14="http://schemas.microsoft.com/office/drawing/2010/main" val="0"/>
              </a:ext>
            </a:extLst>
          </a:blip>
          <a:srcRect l="10335" r="26599"/>
          <a:stretch/>
        </p:blipFill>
        <p:spPr>
          <a:xfrm>
            <a:off x="6858000" y="1073757"/>
            <a:ext cx="5334000" cy="5629423"/>
          </a:xfrm>
          <a:prstGeom prst="rect">
            <a:avLst/>
          </a:prstGeom>
        </p:spPr>
      </p:pic>
    </p:spTree>
    <p:extLst>
      <p:ext uri="{BB962C8B-B14F-4D97-AF65-F5344CB8AC3E}">
        <p14:creationId xmlns:p14="http://schemas.microsoft.com/office/powerpoint/2010/main" val="8208436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rtl="0" eaLnBrk="1" latinLnBrk="0" hangingPunct="1"/>
            <a:r>
              <a:rPr lang="en-US" sz="3600" kern="1200" dirty="0" smtClean="0">
                <a:solidFill>
                  <a:srgbClr val="FFFFFF"/>
                </a:solidFill>
                <a:effectLst/>
                <a:latin typeface="Georgia" charset="0"/>
                <a:ea typeface="Georgia" charset="0"/>
                <a:cs typeface="Georgia" charset="0"/>
              </a:rPr>
              <a:t>Warning Signs</a:t>
            </a:r>
            <a:endParaRPr lang="en-US" dirty="0" smtClean="0">
              <a:effectLst/>
            </a:endParaRPr>
          </a:p>
          <a:p>
            <a:endParaRPr lang="en-US" dirty="0"/>
          </a:p>
        </p:txBody>
      </p:sp>
      <p:sp>
        <p:nvSpPr>
          <p:cNvPr id="3" name="Subtitle 2"/>
          <p:cNvSpPr>
            <a:spLocks noGrp="1"/>
          </p:cNvSpPr>
          <p:nvPr>
            <p:ph type="subTitle" idx="1"/>
          </p:nvPr>
        </p:nvSpPr>
        <p:spPr>
          <a:xfrm>
            <a:off x="1676400" y="3132458"/>
            <a:ext cx="9144000" cy="1417835"/>
          </a:xfrm>
        </p:spPr>
        <p:txBody>
          <a:bodyPr>
            <a:normAutofit/>
          </a:bodyPr>
          <a:lstStyle/>
          <a:p>
            <a:pPr marL="0" marR="0" indent="0" algn="ctr" defTabSz="914400" rtl="0" eaLnBrk="1" fontAlgn="auto" latinLnBrk="0" hangingPunct="1">
              <a:lnSpc>
                <a:spcPct val="90000"/>
              </a:lnSpc>
              <a:spcBef>
                <a:spcPts val="1000"/>
              </a:spcBef>
              <a:spcAft>
                <a:spcPts val="0"/>
              </a:spcAft>
              <a:buClrTx/>
              <a:buSzTx/>
              <a:buFont typeface="Arial"/>
              <a:buNone/>
              <a:tabLst/>
              <a:defRPr/>
            </a:pPr>
            <a:r>
              <a:rPr lang="en-US" sz="3200" kern="1200" dirty="0" smtClean="0">
                <a:solidFill>
                  <a:schemeClr val="bg1"/>
                </a:solidFill>
                <a:effectLst/>
              </a:rPr>
              <a:t>A general list and description of suicide warning signs and resources that are applicable across all audiences</a:t>
            </a:r>
            <a:endParaRPr lang="en-US" sz="3200" dirty="0" smtClean="0">
              <a:effectLst/>
            </a:endParaRPr>
          </a:p>
          <a:p>
            <a:endParaRPr lang="en-US" sz="3600" dirty="0">
              <a:latin typeface="Georgia" charset="0"/>
              <a:ea typeface="Georgia" charset="0"/>
              <a:cs typeface="Georgia" charset="0"/>
            </a:endParaRPr>
          </a:p>
        </p:txBody>
      </p:sp>
    </p:spTree>
    <p:extLst>
      <p:ext uri="{BB962C8B-B14F-4D97-AF65-F5344CB8AC3E}">
        <p14:creationId xmlns:p14="http://schemas.microsoft.com/office/powerpoint/2010/main" val="34571312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667" y="62753"/>
            <a:ext cx="10761133" cy="896472"/>
          </a:xfrm>
        </p:spPr>
        <p:txBody>
          <a:bodyPr/>
          <a:lstStyle/>
          <a:p>
            <a:r>
              <a:rPr lang="en-US" sz="3600" dirty="0" smtClean="0"/>
              <a:t>Know the warning signs of a mental health crisis</a:t>
            </a:r>
            <a:endParaRPr lang="en-US" sz="3600" dirty="0"/>
          </a:p>
        </p:txBody>
      </p:sp>
      <p:sp>
        <p:nvSpPr>
          <p:cNvPr id="3" name="Content Placeholder 2"/>
          <p:cNvSpPr>
            <a:spLocks noGrp="1"/>
          </p:cNvSpPr>
          <p:nvPr>
            <p:ph idx="1"/>
          </p:nvPr>
        </p:nvSpPr>
        <p:spPr>
          <a:xfrm>
            <a:off x="592667" y="1293906"/>
            <a:ext cx="10981267" cy="4895010"/>
          </a:xfrm>
        </p:spPr>
        <p:txBody>
          <a:bodyPr/>
          <a:lstStyle/>
          <a:p>
            <a:pPr>
              <a:spcBef>
                <a:spcPts val="0"/>
              </a:spcBef>
              <a:spcAft>
                <a:spcPts val="1200"/>
              </a:spcAft>
            </a:pPr>
            <a:r>
              <a:rPr lang="en-US" sz="2400" b="1" dirty="0" smtClean="0"/>
              <a:t>If </a:t>
            </a:r>
            <a:r>
              <a:rPr lang="en-US" sz="2400" b="1" dirty="0"/>
              <a:t>you notice any of the following, </a:t>
            </a:r>
            <a:r>
              <a:rPr lang="en-US" sz="2400" b="1" i="1" dirty="0"/>
              <a:t>get help immediately </a:t>
            </a:r>
            <a:r>
              <a:rPr lang="en-US" sz="2400" b="1" dirty="0"/>
              <a:t>or encourage your Veteran to do so</a:t>
            </a:r>
            <a:r>
              <a:rPr lang="en-US" sz="2400" b="1" dirty="0" smtClean="0"/>
              <a:t>:</a:t>
            </a:r>
            <a:endParaRPr lang="en-US" sz="2400" b="1" dirty="0"/>
          </a:p>
          <a:p>
            <a:pPr marL="342900" lvl="0" indent="-342900">
              <a:spcBef>
                <a:spcPts val="600"/>
              </a:spcBef>
              <a:spcAft>
                <a:spcPts val="600"/>
              </a:spcAft>
              <a:buFont typeface="Arial"/>
              <a:buChar char="•"/>
            </a:pPr>
            <a:r>
              <a:rPr lang="en-US" sz="2200" dirty="0"/>
              <a:t>Engaging in self-destructive behavior, such as drug abuse or reckless use of weapons </a:t>
            </a:r>
          </a:p>
          <a:p>
            <a:pPr marL="342900" lvl="0" indent="-342900">
              <a:spcBef>
                <a:spcPts val="600"/>
              </a:spcBef>
              <a:spcAft>
                <a:spcPts val="600"/>
              </a:spcAft>
              <a:buFont typeface="Arial"/>
              <a:buChar char="•"/>
            </a:pPr>
            <a:r>
              <a:rPr lang="en-US" sz="2200" dirty="0"/>
              <a:t>Thinking about hurting or killing oneself</a:t>
            </a:r>
          </a:p>
          <a:p>
            <a:pPr marL="342900" lvl="0" indent="-342900">
              <a:spcBef>
                <a:spcPts val="600"/>
              </a:spcBef>
              <a:spcAft>
                <a:spcPts val="600"/>
              </a:spcAft>
              <a:buFont typeface="Arial"/>
              <a:buChar char="•"/>
            </a:pPr>
            <a:r>
              <a:rPr lang="en-US" sz="2200" dirty="0"/>
              <a:t>Looking for ways or having a set plan in place to kill oneself</a:t>
            </a:r>
          </a:p>
          <a:p>
            <a:pPr marL="342900" lvl="0" indent="-342900">
              <a:spcBef>
                <a:spcPts val="600"/>
              </a:spcBef>
              <a:spcAft>
                <a:spcPts val="600"/>
              </a:spcAft>
              <a:buFont typeface="Arial"/>
              <a:buChar char="•"/>
            </a:pPr>
            <a:r>
              <a:rPr lang="en-US" sz="2200" dirty="0"/>
              <a:t>Talking about death, dying, or suicide </a:t>
            </a:r>
          </a:p>
          <a:p>
            <a:pPr marL="342900" lvl="0" indent="-342900">
              <a:spcBef>
                <a:spcPts val="600"/>
              </a:spcBef>
              <a:spcAft>
                <a:spcPts val="600"/>
              </a:spcAft>
              <a:buFont typeface="Arial"/>
              <a:buChar char="•"/>
            </a:pPr>
            <a:r>
              <a:rPr lang="en-US" sz="2200" dirty="0"/>
              <a:t>Saying goodbye to friends and family </a:t>
            </a:r>
          </a:p>
          <a:p>
            <a:pPr marL="342900" lvl="0" indent="-342900">
              <a:spcBef>
                <a:spcPts val="600"/>
              </a:spcBef>
              <a:spcAft>
                <a:spcPts val="600"/>
              </a:spcAft>
              <a:buFont typeface="Arial"/>
              <a:buChar char="•"/>
            </a:pPr>
            <a:r>
              <a:rPr lang="en-US" sz="2200" dirty="0"/>
              <a:t>Putting personal affairs in order or giving away possessions </a:t>
            </a:r>
          </a:p>
        </p:txBody>
      </p:sp>
      <p:pic>
        <p:nvPicPr>
          <p:cNvPr id="4" name="Picture 3" descr="A banner that runs along the bottom of the slide. It includes the U.S. Department of Veterans Affairs seal, a family of five, the Veterans Crisis Line logo,  and the words, “1 call can make a difference. Confidential chat at VeteransCrisisLine.net or text to 838255.”&#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05498"/>
            <a:ext cx="12192000" cy="1507418"/>
          </a:xfrm>
          <a:prstGeom prst="rect">
            <a:avLst/>
          </a:prstGeom>
        </p:spPr>
      </p:pic>
    </p:spTree>
    <p:extLst>
      <p:ext uri="{BB962C8B-B14F-4D97-AF65-F5344CB8AC3E}">
        <p14:creationId xmlns:p14="http://schemas.microsoft.com/office/powerpoint/2010/main" val="32020760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rtl="0" eaLnBrk="1" latinLnBrk="0" hangingPunct="1"/>
            <a:r>
              <a:rPr lang="en-US" sz="3600" kern="1200" dirty="0" smtClean="0">
                <a:solidFill>
                  <a:srgbClr val="FFFFFF"/>
                </a:solidFill>
                <a:effectLst/>
                <a:latin typeface="Georgia" charset="0"/>
                <a:ea typeface="Georgia" charset="0"/>
                <a:cs typeface="Georgia" charset="0"/>
              </a:rPr>
              <a:t>Common Conditions and Experiences</a:t>
            </a:r>
            <a:endParaRPr lang="en-US" dirty="0" smtClean="0">
              <a:effectLst/>
            </a:endParaRPr>
          </a:p>
          <a:p>
            <a:endParaRPr lang="en-US" dirty="0"/>
          </a:p>
        </p:txBody>
      </p:sp>
      <p:sp>
        <p:nvSpPr>
          <p:cNvPr id="6" name="Subtitle 2"/>
          <p:cNvSpPr txBox="1">
            <a:spLocks noGrp="1"/>
          </p:cNvSpPr>
          <p:nvPr>
            <p:ph type="subTitle" idx="1"/>
          </p:nvPr>
        </p:nvSpPr>
        <p:spPr>
          <a:xfrm>
            <a:off x="1524000" y="3197777"/>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bg1"/>
                </a:solidFill>
                <a:latin typeface="Calibri" charset="0"/>
                <a:ea typeface="Calibri" charset="0"/>
                <a:cs typeface="Calibri" charset="0"/>
              </a:defRPr>
            </a:lvl1pPr>
            <a:lvl2pPr marL="457200" indent="0" algn="ctr" defTabSz="914400" rtl="0" eaLnBrk="1" latinLnBrk="0" hangingPunct="1">
              <a:lnSpc>
                <a:spcPct val="90000"/>
              </a:lnSpc>
              <a:spcBef>
                <a:spcPts val="500"/>
              </a:spcBef>
              <a:buFont typeface="Arial"/>
              <a:buNone/>
              <a:defRPr sz="2000" kern="1200">
                <a:solidFill>
                  <a:schemeClr val="bg1"/>
                </a:solidFill>
                <a:latin typeface="Calibri" charset="0"/>
                <a:ea typeface="Calibri" charset="0"/>
                <a:cs typeface="Calibri" charset="0"/>
              </a:defRPr>
            </a:lvl2pPr>
            <a:lvl3pPr marL="914400" indent="0" algn="ctr" defTabSz="914400" rtl="0" eaLnBrk="1" latinLnBrk="0" hangingPunct="1">
              <a:lnSpc>
                <a:spcPct val="90000"/>
              </a:lnSpc>
              <a:spcBef>
                <a:spcPts val="500"/>
              </a:spcBef>
              <a:buFont typeface="Arial"/>
              <a:buNone/>
              <a:defRPr sz="1800" kern="1200">
                <a:solidFill>
                  <a:schemeClr val="bg1"/>
                </a:solidFill>
                <a:latin typeface="Calibri" charset="0"/>
                <a:ea typeface="Calibri" charset="0"/>
                <a:cs typeface="Calibri" charset="0"/>
              </a:defRPr>
            </a:lvl3pPr>
            <a:lvl4pPr marL="1371600" indent="0" algn="ctr" defTabSz="914400" rtl="0" eaLnBrk="1" latinLnBrk="0" hangingPunct="1">
              <a:lnSpc>
                <a:spcPct val="90000"/>
              </a:lnSpc>
              <a:spcBef>
                <a:spcPts val="500"/>
              </a:spcBef>
              <a:buFont typeface="Arial"/>
              <a:buNone/>
              <a:defRPr sz="1600" kern="1200">
                <a:solidFill>
                  <a:schemeClr val="bg1"/>
                </a:solidFill>
                <a:latin typeface="Calibri" charset="0"/>
                <a:ea typeface="Calibri" charset="0"/>
                <a:cs typeface="Calibri" charset="0"/>
              </a:defRPr>
            </a:lvl4pPr>
            <a:lvl5pPr marL="1828800" indent="0" algn="ctr" defTabSz="914400" rtl="0" eaLnBrk="1" latinLnBrk="0" hangingPunct="1">
              <a:lnSpc>
                <a:spcPct val="90000"/>
              </a:lnSpc>
              <a:spcBef>
                <a:spcPts val="500"/>
              </a:spcBef>
              <a:buFont typeface="Arial"/>
              <a:buNone/>
              <a:defRPr sz="1600" kern="1200">
                <a:solidFill>
                  <a:schemeClr val="bg1"/>
                </a:solidFill>
                <a:latin typeface="Calibri" charset="0"/>
                <a:ea typeface="Calibri" charset="0"/>
                <a:cs typeface="Calibri"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3200" dirty="0" smtClean="0"/>
              <a:t>Information and resources focused on common medical conditions and life experiences </a:t>
            </a:r>
            <a:br>
              <a:rPr lang="en-US" sz="3200" dirty="0" smtClean="0"/>
            </a:br>
            <a:r>
              <a:rPr lang="en-US" sz="3200" dirty="0" smtClean="0"/>
              <a:t>that Veterans may face </a:t>
            </a:r>
          </a:p>
        </p:txBody>
      </p:sp>
    </p:spTree>
    <p:extLst>
      <p:ext uri="{BB962C8B-B14F-4D97-AF65-F5344CB8AC3E}">
        <p14:creationId xmlns:p14="http://schemas.microsoft.com/office/powerpoint/2010/main" val="33612519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62753"/>
            <a:ext cx="10744199" cy="896472"/>
          </a:xfrm>
        </p:spPr>
        <p:txBody>
          <a:bodyPr/>
          <a:lstStyle/>
          <a:p>
            <a:r>
              <a:rPr lang="en-US" sz="3600" dirty="0" smtClean="0"/>
              <a:t>TBI and suicide prevention</a:t>
            </a:r>
            <a:endParaRPr lang="en-US" sz="3600" dirty="0"/>
          </a:p>
        </p:txBody>
      </p:sp>
      <p:sp>
        <p:nvSpPr>
          <p:cNvPr id="3" name="Content Placeholder 2"/>
          <p:cNvSpPr>
            <a:spLocks noGrp="1"/>
          </p:cNvSpPr>
          <p:nvPr>
            <p:ph idx="1"/>
          </p:nvPr>
        </p:nvSpPr>
        <p:spPr>
          <a:xfrm>
            <a:off x="609602" y="1310839"/>
            <a:ext cx="5875866" cy="4895010"/>
          </a:xfrm>
        </p:spPr>
        <p:txBody>
          <a:bodyPr>
            <a:normAutofit/>
          </a:bodyPr>
          <a:lstStyle/>
          <a:p>
            <a:r>
              <a:rPr lang="en-US" sz="2400" b="1" dirty="0" smtClean="0"/>
              <a:t>Traumatic brain injury (TBI) is caused by a blow or jolt to the head that affects normal brain functioning. </a:t>
            </a:r>
          </a:p>
          <a:p>
            <a:endParaRPr lang="en-US" sz="2400" b="1" dirty="0" smtClean="0"/>
          </a:p>
          <a:p>
            <a:r>
              <a:rPr lang="en-US" sz="2400" b="1" dirty="0" smtClean="0"/>
              <a:t>TBI can impair an individual’s ability to:</a:t>
            </a:r>
          </a:p>
          <a:p>
            <a:pPr marL="342900" indent="-342900">
              <a:spcBef>
                <a:spcPts val="600"/>
              </a:spcBef>
              <a:spcAft>
                <a:spcPts val="600"/>
              </a:spcAft>
              <a:buFont typeface="Arial" charset="0"/>
              <a:buChar char="•"/>
            </a:pPr>
            <a:r>
              <a:rPr lang="en-US" sz="2200" dirty="0" smtClean="0"/>
              <a:t>Think</a:t>
            </a:r>
          </a:p>
          <a:p>
            <a:pPr marL="342900" indent="-342900">
              <a:spcBef>
                <a:spcPts val="600"/>
              </a:spcBef>
              <a:spcAft>
                <a:spcPts val="600"/>
              </a:spcAft>
              <a:buFont typeface="Arial" charset="0"/>
              <a:buChar char="•"/>
            </a:pPr>
            <a:r>
              <a:rPr lang="en-US" sz="2200" dirty="0" smtClean="0"/>
              <a:t>Control emotions</a:t>
            </a:r>
          </a:p>
          <a:p>
            <a:pPr marL="342900" indent="-342900">
              <a:spcBef>
                <a:spcPts val="600"/>
              </a:spcBef>
              <a:spcAft>
                <a:spcPts val="600"/>
              </a:spcAft>
              <a:buFont typeface="Arial" charset="0"/>
              <a:buChar char="•"/>
            </a:pPr>
            <a:r>
              <a:rPr lang="en-US" sz="2200" dirty="0" smtClean="0"/>
              <a:t>Move fluidly</a:t>
            </a:r>
          </a:p>
          <a:p>
            <a:pPr marL="342900" indent="-342900">
              <a:spcBef>
                <a:spcPts val="600"/>
              </a:spcBef>
              <a:spcAft>
                <a:spcPts val="600"/>
              </a:spcAft>
              <a:buFont typeface="Arial" charset="0"/>
              <a:buChar char="•"/>
            </a:pPr>
            <a:r>
              <a:rPr lang="en-US" sz="2200" dirty="0" smtClean="0"/>
              <a:t>Speak</a:t>
            </a:r>
          </a:p>
          <a:p>
            <a:pPr marL="342900" indent="-342900">
              <a:spcBef>
                <a:spcPts val="600"/>
              </a:spcBef>
              <a:spcAft>
                <a:spcPts val="600"/>
              </a:spcAft>
              <a:buFont typeface="Arial" charset="0"/>
              <a:buChar char="•"/>
            </a:pPr>
            <a:r>
              <a:rPr lang="en-US" sz="2200" dirty="0" smtClean="0"/>
              <a:t>See</a:t>
            </a:r>
          </a:p>
          <a:p>
            <a:pPr marL="342900" indent="-342900">
              <a:spcBef>
                <a:spcPts val="600"/>
              </a:spcBef>
              <a:spcAft>
                <a:spcPts val="600"/>
              </a:spcAft>
              <a:buFont typeface="Arial" charset="0"/>
              <a:buChar char="•"/>
            </a:pPr>
            <a:r>
              <a:rPr lang="en-US" sz="2200" dirty="0" smtClean="0"/>
              <a:t>Hear</a:t>
            </a:r>
            <a:endParaRPr lang="en-US" sz="2200" dirty="0"/>
          </a:p>
        </p:txBody>
      </p:sp>
      <p:pic>
        <p:nvPicPr>
          <p:cNvPr id="4" name="Picture 3" descr="A doctor speaking with his patient."/>
          <p:cNvPicPr>
            <a:picLocks noChangeAspect="1"/>
          </p:cNvPicPr>
          <p:nvPr/>
        </p:nvPicPr>
        <p:blipFill rotWithShape="1">
          <a:blip r:embed="rId3">
            <a:extLst>
              <a:ext uri="{28A0092B-C50C-407E-A947-70E740481C1C}">
                <a14:useLocalDpi xmlns:a14="http://schemas.microsoft.com/office/drawing/2010/main" val="0"/>
              </a:ext>
            </a:extLst>
          </a:blip>
          <a:srcRect l="22481" t="11844" r="34672" b="22494"/>
          <a:stretch/>
        </p:blipFill>
        <p:spPr>
          <a:xfrm>
            <a:off x="6688667" y="1075267"/>
            <a:ext cx="5503334" cy="5613400"/>
          </a:xfrm>
          <a:prstGeom prst="rect">
            <a:avLst/>
          </a:prstGeom>
        </p:spPr>
      </p:pic>
    </p:spTree>
    <p:extLst>
      <p:ext uri="{BB962C8B-B14F-4D97-AF65-F5344CB8AC3E}">
        <p14:creationId xmlns:p14="http://schemas.microsoft.com/office/powerpoint/2010/main" val="26809867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534" y="62753"/>
            <a:ext cx="10727266" cy="896472"/>
          </a:xfrm>
        </p:spPr>
        <p:txBody>
          <a:bodyPr/>
          <a:lstStyle/>
          <a:p>
            <a:r>
              <a:rPr lang="en-US" sz="3600" dirty="0" smtClean="0"/>
              <a:t>Untreated TBI can affect mental health</a:t>
            </a:r>
            <a:endParaRPr lang="en-US" sz="3600" dirty="0"/>
          </a:p>
        </p:txBody>
      </p:sp>
      <p:sp>
        <p:nvSpPr>
          <p:cNvPr id="3" name="Content Placeholder 2"/>
          <p:cNvSpPr>
            <a:spLocks noGrp="1"/>
          </p:cNvSpPr>
          <p:nvPr>
            <p:ph idx="1"/>
          </p:nvPr>
        </p:nvSpPr>
        <p:spPr>
          <a:xfrm>
            <a:off x="626534" y="1281953"/>
            <a:ext cx="10998200" cy="5213850"/>
          </a:xfrm>
        </p:spPr>
        <p:txBody>
          <a:bodyPr>
            <a:normAutofit/>
          </a:bodyPr>
          <a:lstStyle/>
          <a:p>
            <a:pPr>
              <a:spcBef>
                <a:spcPts val="0"/>
              </a:spcBef>
              <a:spcAft>
                <a:spcPts val="1200"/>
              </a:spcAft>
            </a:pPr>
            <a:r>
              <a:rPr lang="en-US" sz="2400" b="1" dirty="0" smtClean="0"/>
              <a:t>Experiencing any of the following symptoms for more than seven days after a head injury means it’s time to seek treatment right away:</a:t>
            </a:r>
          </a:p>
          <a:p>
            <a:pPr marL="342900" lvl="0" indent="-342900">
              <a:spcBef>
                <a:spcPts val="600"/>
              </a:spcBef>
              <a:spcAft>
                <a:spcPts val="600"/>
              </a:spcAft>
              <a:buFont typeface="Arial"/>
              <a:buChar char="•"/>
            </a:pPr>
            <a:r>
              <a:rPr lang="en-US" sz="2200" dirty="0" smtClean="0"/>
              <a:t>Feeling </a:t>
            </a:r>
            <a:r>
              <a:rPr lang="en-US" sz="2200" dirty="0"/>
              <a:t>tired all the time</a:t>
            </a:r>
          </a:p>
          <a:p>
            <a:pPr marL="342900" lvl="0" indent="-342900">
              <a:spcBef>
                <a:spcPts val="600"/>
              </a:spcBef>
              <a:spcAft>
                <a:spcPts val="600"/>
              </a:spcAft>
              <a:buFont typeface="Arial"/>
              <a:buChar char="•"/>
            </a:pPr>
            <a:r>
              <a:rPr lang="en-US" sz="2200" dirty="0"/>
              <a:t>Feeling sad or anxious</a:t>
            </a:r>
          </a:p>
          <a:p>
            <a:pPr marL="342900" lvl="0" indent="-342900">
              <a:spcBef>
                <a:spcPts val="600"/>
              </a:spcBef>
              <a:spcAft>
                <a:spcPts val="600"/>
              </a:spcAft>
              <a:buFont typeface="Arial"/>
              <a:buChar char="•"/>
            </a:pPr>
            <a:r>
              <a:rPr lang="en-US" sz="2200" dirty="0"/>
              <a:t>Getting frustrated or overwhelmed easily</a:t>
            </a:r>
          </a:p>
          <a:p>
            <a:pPr marL="342900" lvl="0" indent="-342900">
              <a:spcBef>
                <a:spcPts val="600"/>
              </a:spcBef>
              <a:spcAft>
                <a:spcPts val="600"/>
              </a:spcAft>
              <a:buFont typeface="Arial"/>
              <a:buChar char="•"/>
            </a:pPr>
            <a:r>
              <a:rPr lang="en-US" sz="2200" dirty="0"/>
              <a:t>Sleeping much more or less than usual</a:t>
            </a:r>
          </a:p>
          <a:p>
            <a:pPr marL="342900" lvl="0" indent="-342900">
              <a:spcBef>
                <a:spcPts val="600"/>
              </a:spcBef>
              <a:spcAft>
                <a:spcPts val="600"/>
              </a:spcAft>
              <a:buFont typeface="Arial"/>
              <a:buChar char="•"/>
            </a:pPr>
            <a:r>
              <a:rPr lang="en-US" sz="2200" dirty="0"/>
              <a:t>Frequently feeling irritated or angry for most of the day</a:t>
            </a:r>
          </a:p>
          <a:p>
            <a:pPr marL="342900" lvl="0" indent="-342900">
              <a:spcBef>
                <a:spcPts val="600"/>
              </a:spcBef>
              <a:spcAft>
                <a:spcPts val="600"/>
              </a:spcAft>
              <a:buFont typeface="Arial"/>
              <a:buChar char="•"/>
            </a:pPr>
            <a:r>
              <a:rPr lang="en-US" sz="2200" dirty="0"/>
              <a:t>Acting impulsively — without thinking things through</a:t>
            </a:r>
          </a:p>
          <a:p>
            <a:pPr marL="342900" lvl="0" indent="-342900">
              <a:spcBef>
                <a:spcPts val="600"/>
              </a:spcBef>
              <a:spcAft>
                <a:spcPts val="600"/>
              </a:spcAft>
              <a:buFont typeface="Arial"/>
              <a:buChar char="•"/>
            </a:pPr>
            <a:r>
              <a:rPr lang="en-US" sz="2200" dirty="0"/>
              <a:t>Having trouble concentrating, remembering, or focusing on tasks</a:t>
            </a:r>
          </a:p>
          <a:p>
            <a:pPr marL="342900" lvl="0" indent="-342900">
              <a:spcBef>
                <a:spcPts val="600"/>
              </a:spcBef>
              <a:spcAft>
                <a:spcPts val="600"/>
              </a:spcAft>
              <a:buFont typeface="Arial"/>
              <a:buChar char="•"/>
            </a:pPr>
            <a:r>
              <a:rPr lang="en-US" sz="2200" dirty="0"/>
              <a:t>Not feeling like yourself</a:t>
            </a:r>
          </a:p>
        </p:txBody>
      </p:sp>
    </p:spTree>
    <p:extLst>
      <p:ext uri="{BB962C8B-B14F-4D97-AF65-F5344CB8AC3E}">
        <p14:creationId xmlns:p14="http://schemas.microsoft.com/office/powerpoint/2010/main" val="3064061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667" y="62753"/>
            <a:ext cx="10761133" cy="896472"/>
          </a:xfrm>
        </p:spPr>
        <p:txBody>
          <a:bodyPr/>
          <a:lstStyle/>
          <a:p>
            <a:r>
              <a:rPr lang="en-US" sz="3600" dirty="0" smtClean="0"/>
              <a:t>TBI can be successfully treated</a:t>
            </a:r>
            <a:endParaRPr lang="en-US" sz="3600" dirty="0"/>
          </a:p>
        </p:txBody>
      </p:sp>
      <p:sp>
        <p:nvSpPr>
          <p:cNvPr id="3" name="Content Placeholder 2"/>
          <p:cNvSpPr>
            <a:spLocks noGrp="1"/>
          </p:cNvSpPr>
          <p:nvPr>
            <p:ph idx="1"/>
          </p:nvPr>
        </p:nvSpPr>
        <p:spPr>
          <a:xfrm>
            <a:off x="592667" y="1281953"/>
            <a:ext cx="10981267" cy="4895010"/>
          </a:xfrm>
        </p:spPr>
        <p:txBody>
          <a:bodyPr>
            <a:noAutofit/>
          </a:bodyPr>
          <a:lstStyle/>
          <a:p>
            <a:r>
              <a:rPr lang="en-US" sz="2400" b="1" dirty="0" smtClean="0"/>
              <a:t>For discussion with a doctor during </a:t>
            </a:r>
            <a:r>
              <a:rPr lang="en-US" sz="2400" b="1" dirty="0"/>
              <a:t>a TBI </a:t>
            </a:r>
            <a:r>
              <a:rPr lang="en-US" sz="2400" b="1" dirty="0" smtClean="0"/>
              <a:t>evaluation: </a:t>
            </a:r>
          </a:p>
          <a:p>
            <a:pPr marL="285750" indent="-285750">
              <a:buFont typeface="Arial"/>
              <a:buChar char="•"/>
            </a:pPr>
            <a:r>
              <a:rPr lang="en-US" sz="2200" dirty="0" smtClean="0"/>
              <a:t>What caused </a:t>
            </a:r>
            <a:r>
              <a:rPr lang="en-US" sz="2200" dirty="0"/>
              <a:t>your </a:t>
            </a:r>
            <a:r>
              <a:rPr lang="en-US" sz="2200" dirty="0" smtClean="0"/>
              <a:t>injury</a:t>
            </a:r>
          </a:p>
          <a:p>
            <a:pPr marL="285750" indent="-285750">
              <a:buFont typeface="Arial"/>
              <a:buChar char="•"/>
            </a:pPr>
            <a:r>
              <a:rPr lang="en-US" sz="2200" dirty="0" smtClean="0"/>
              <a:t>How </a:t>
            </a:r>
            <a:r>
              <a:rPr lang="en-US" sz="2200" dirty="0"/>
              <a:t>to deal with TBI’s physical, </a:t>
            </a:r>
            <a:r>
              <a:rPr lang="en-US" sz="2200" dirty="0" smtClean="0"/>
              <a:t>cognitive, </a:t>
            </a:r>
            <a:r>
              <a:rPr lang="en-US" sz="2200" dirty="0"/>
              <a:t>and behavioral symptoms and other impacts on </a:t>
            </a:r>
            <a:r>
              <a:rPr lang="en-US" sz="2200" dirty="0" smtClean="0"/>
              <a:t>daily life</a:t>
            </a:r>
          </a:p>
          <a:p>
            <a:pPr marL="285750" indent="-285750">
              <a:buFont typeface="Arial"/>
              <a:buChar char="•"/>
            </a:pPr>
            <a:r>
              <a:rPr lang="en-US" sz="2200" dirty="0" smtClean="0"/>
              <a:t>If counseling is right for you</a:t>
            </a:r>
          </a:p>
          <a:p>
            <a:pPr marL="285750" indent="-285750">
              <a:buFont typeface="Arial"/>
              <a:buChar char="•"/>
            </a:pPr>
            <a:r>
              <a:rPr lang="en-US" sz="2200" dirty="0" smtClean="0"/>
              <a:t>If medication can help relieve TBI’s effects on how your brain functions</a:t>
            </a:r>
          </a:p>
          <a:p>
            <a:endParaRPr lang="en-US" sz="2200" dirty="0"/>
          </a:p>
          <a:p>
            <a:r>
              <a:rPr lang="en-US" sz="2400" b="1" dirty="0" smtClean="0"/>
              <a:t>Recovery is faster if you:</a:t>
            </a:r>
            <a:endParaRPr lang="en-US" sz="2400" dirty="0" smtClean="0"/>
          </a:p>
          <a:p>
            <a:pPr marL="342900" indent="-342900">
              <a:buFont typeface="Arial"/>
              <a:buChar char="•"/>
            </a:pPr>
            <a:r>
              <a:rPr lang="en-US" sz="2200" dirty="0" smtClean="0"/>
              <a:t>Get enough rest</a:t>
            </a:r>
          </a:p>
          <a:p>
            <a:pPr marL="342900" indent="-342900">
              <a:buFont typeface="Arial"/>
              <a:buChar char="•"/>
            </a:pPr>
            <a:r>
              <a:rPr lang="en-US" sz="2200" dirty="0" smtClean="0"/>
              <a:t>Don’t </a:t>
            </a:r>
            <a:r>
              <a:rPr lang="en-US" sz="2200" dirty="0"/>
              <a:t>push yourself too </a:t>
            </a:r>
            <a:r>
              <a:rPr lang="en-US" sz="2200" dirty="0" smtClean="0"/>
              <a:t>hard</a:t>
            </a:r>
            <a:endParaRPr lang="en-US" sz="2200" dirty="0"/>
          </a:p>
          <a:p>
            <a:pPr marL="342900" indent="-342900">
              <a:buFont typeface="Arial"/>
              <a:buChar char="•"/>
            </a:pPr>
            <a:r>
              <a:rPr lang="en-US" sz="2200" dirty="0" smtClean="0"/>
              <a:t>Gradually </a:t>
            </a:r>
            <a:r>
              <a:rPr lang="en-US" sz="2200" dirty="0"/>
              <a:t>increase your activity </a:t>
            </a:r>
            <a:r>
              <a:rPr lang="en-US" sz="2200" dirty="0" smtClean="0"/>
              <a:t>level</a:t>
            </a:r>
          </a:p>
          <a:p>
            <a:pPr marL="342900" indent="-342900">
              <a:buFont typeface="Arial"/>
              <a:buChar char="•"/>
            </a:pPr>
            <a:r>
              <a:rPr lang="en-US" sz="2200" dirty="0"/>
              <a:t>C</a:t>
            </a:r>
            <a:r>
              <a:rPr lang="en-US" sz="2200" dirty="0" smtClean="0"/>
              <a:t>onsider </a:t>
            </a:r>
            <a:r>
              <a:rPr lang="en-US" sz="2200" dirty="0"/>
              <a:t>whether or not some activities make your symptoms </a:t>
            </a:r>
            <a:r>
              <a:rPr lang="en-US" sz="2200" dirty="0" smtClean="0"/>
              <a:t>worse</a:t>
            </a:r>
            <a:endParaRPr lang="en-US" sz="2200" dirty="0"/>
          </a:p>
        </p:txBody>
      </p:sp>
    </p:spTree>
    <p:extLst>
      <p:ext uri="{BB962C8B-B14F-4D97-AF65-F5344CB8AC3E}">
        <p14:creationId xmlns:p14="http://schemas.microsoft.com/office/powerpoint/2010/main" val="11542388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09599" y="62753"/>
            <a:ext cx="11387668" cy="896472"/>
          </a:xfrm>
        </p:spPr>
        <p:txBody>
          <a:bodyPr/>
          <a:lstStyle/>
          <a:p>
            <a:r>
              <a:rPr lang="en-US" sz="3600" dirty="0"/>
              <a:t>DELETE THIS SLIDE – Slide Deck “</a:t>
            </a:r>
            <a:r>
              <a:rPr lang="en-US" sz="3600" dirty="0" smtClean="0"/>
              <a:t>Ho</a:t>
            </a:r>
            <a:r>
              <a:rPr lang="en-US" sz="3600" dirty="0" smtClean="0">
                <a:solidFill>
                  <a:srgbClr val="FFFFFF"/>
                </a:solidFill>
              </a:rPr>
              <a:t>w-to</a:t>
            </a:r>
            <a:r>
              <a:rPr lang="en-US" sz="3600" dirty="0"/>
              <a:t>” Guide</a:t>
            </a:r>
            <a:endParaRPr lang="en-US" sz="3400" dirty="0"/>
          </a:p>
        </p:txBody>
      </p:sp>
      <p:sp>
        <p:nvSpPr>
          <p:cNvPr id="3" name="Content Placeholder 2"/>
          <p:cNvSpPr>
            <a:spLocks noGrp="1"/>
          </p:cNvSpPr>
          <p:nvPr>
            <p:ph idx="1"/>
          </p:nvPr>
        </p:nvSpPr>
        <p:spPr>
          <a:xfrm>
            <a:off x="609599" y="1028497"/>
            <a:ext cx="10981267" cy="5506229"/>
          </a:xfrm>
        </p:spPr>
        <p:txBody>
          <a:bodyPr anchor="ctr">
            <a:normAutofit fontScale="70000" lnSpcReduction="20000"/>
          </a:bodyPr>
          <a:lstStyle/>
          <a:p>
            <a:pPr marL="457200" indent="-457200">
              <a:buFont typeface="Arial"/>
              <a:buChar char="•"/>
            </a:pPr>
            <a:r>
              <a:rPr lang="en-US" sz="3200" dirty="0" smtClean="0"/>
              <a:t>This </a:t>
            </a:r>
            <a:r>
              <a:rPr lang="en-US" sz="3200" dirty="0"/>
              <a:t>presentation is intended to help Suicide Prevention Coordinators (SPCs) and suicide prevention advocates introduce audiences to </a:t>
            </a:r>
            <a:r>
              <a:rPr lang="en-US" sz="3200" b="1" dirty="0"/>
              <a:t>Start the Conversation: New Tools for Veteran Suicide </a:t>
            </a:r>
            <a:r>
              <a:rPr lang="en-US" sz="3200" b="1" dirty="0" smtClean="0"/>
              <a:t>Prevention</a:t>
            </a:r>
            <a:r>
              <a:rPr lang="en-US" sz="3200" dirty="0" smtClean="0"/>
              <a:t>, a comprehensive toolkit that includes information about common issues that many Veterans face. </a:t>
            </a:r>
          </a:p>
          <a:p>
            <a:pPr marL="457200" indent="-457200">
              <a:buFont typeface="Arial"/>
              <a:buChar char="•"/>
            </a:pPr>
            <a:r>
              <a:rPr lang="en-US" sz="3200" dirty="0" smtClean="0"/>
              <a:t>The slide deck is separated into eight sections. Each section has a brown topic slide to introduce the section and to provide an overview of the information included within. </a:t>
            </a:r>
          </a:p>
          <a:p>
            <a:pPr marL="457200" indent="-457200">
              <a:buFont typeface="Arial"/>
              <a:buChar char="•"/>
            </a:pPr>
            <a:r>
              <a:rPr lang="en-US" sz="3200" b="1" dirty="0">
                <a:solidFill>
                  <a:srgbClr val="AC4D1A"/>
                </a:solidFill>
              </a:rPr>
              <a:t>This presentation is NOT meant to be used in its entirety. </a:t>
            </a:r>
            <a:r>
              <a:rPr lang="en-US" sz="3200" dirty="0" smtClean="0"/>
              <a:t>The </a:t>
            </a:r>
            <a:r>
              <a:rPr lang="en-US" sz="3200" dirty="0"/>
              <a:t>slide deck includes general information for all audiences, along with information tailored to specific audiences, allowing SPCs to customize the presentation for their needs</a:t>
            </a:r>
            <a:r>
              <a:rPr lang="en-US" sz="3200" dirty="0" smtClean="0"/>
              <a:t>.</a:t>
            </a:r>
            <a:endParaRPr lang="en-US" sz="3200" dirty="0"/>
          </a:p>
          <a:p>
            <a:pPr marL="457200" indent="-457200">
              <a:buFont typeface="Arial"/>
              <a:buChar char="•"/>
            </a:pPr>
            <a:r>
              <a:rPr lang="en-US" sz="3200" dirty="0"/>
              <a:t>When viewing the presentation in “Normal View,” there are instructions included in the “Notes” section at the bottom about whether the slide is intended to be used for all </a:t>
            </a:r>
            <a:r>
              <a:rPr lang="en-US" sz="3200" dirty="0" smtClean="0"/>
              <a:t>presentations </a:t>
            </a:r>
            <a:r>
              <a:rPr lang="en-US" sz="3200" dirty="0"/>
              <a:t>or whether it should only be used when relevant to your audience.  </a:t>
            </a:r>
          </a:p>
          <a:p>
            <a:pPr marL="457200" indent="-457200">
              <a:buFont typeface="Arial"/>
              <a:buChar char="•"/>
            </a:pPr>
            <a:r>
              <a:rPr lang="en-US" sz="3200" b="1" dirty="0" smtClean="0">
                <a:solidFill>
                  <a:srgbClr val="AC4D1A"/>
                </a:solidFill>
              </a:rPr>
              <a:t>To tailor a presentation and delete slides that are not applicable </a:t>
            </a:r>
            <a:r>
              <a:rPr lang="en-US" sz="3200" dirty="0" smtClean="0"/>
              <a:t>to your audience, click on the slide on the left side navigation bar and click the “delete” button on your keyboard.  You can also right click on an individual slide in the navigation bar and click on the “Delete Slide” option.  </a:t>
            </a:r>
          </a:p>
          <a:p>
            <a:pPr marL="457200" indent="-457200">
              <a:buFont typeface="Arial"/>
              <a:buChar char="•"/>
            </a:pPr>
            <a:r>
              <a:rPr lang="en-US" sz="3200" dirty="0" smtClean="0"/>
              <a:t>Many of the slides (including this slide) also include additional information in the “Notes” section that provide background information and guidance for talking points.</a:t>
            </a:r>
            <a:endParaRPr lang="en-US" sz="3200" dirty="0"/>
          </a:p>
        </p:txBody>
      </p:sp>
    </p:spTree>
    <p:extLst>
      <p:ext uri="{BB962C8B-B14F-4D97-AF65-F5344CB8AC3E}">
        <p14:creationId xmlns:p14="http://schemas.microsoft.com/office/powerpoint/2010/main" val="10138895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666" y="62753"/>
            <a:ext cx="10761134" cy="896472"/>
          </a:xfrm>
        </p:spPr>
        <p:txBody>
          <a:bodyPr/>
          <a:lstStyle/>
          <a:p>
            <a:r>
              <a:rPr lang="en-US" sz="3600" dirty="0" smtClean="0"/>
              <a:t>It’s possible to manage TBI symptoms</a:t>
            </a:r>
            <a:endParaRPr lang="en-US" sz="3600" dirty="0"/>
          </a:p>
        </p:txBody>
      </p:sp>
      <p:sp>
        <p:nvSpPr>
          <p:cNvPr id="3" name="Content Placeholder 2"/>
          <p:cNvSpPr>
            <a:spLocks noGrp="1"/>
          </p:cNvSpPr>
          <p:nvPr>
            <p:ph idx="1"/>
          </p:nvPr>
        </p:nvSpPr>
        <p:spPr>
          <a:xfrm>
            <a:off x="592666" y="1877377"/>
            <a:ext cx="10981267" cy="3682596"/>
          </a:xfrm>
        </p:spPr>
        <p:txBody>
          <a:bodyPr>
            <a:normAutofit/>
          </a:bodyPr>
          <a:lstStyle/>
          <a:p>
            <a:pPr marL="285750" lvl="0" indent="-285750">
              <a:spcBef>
                <a:spcPts val="600"/>
              </a:spcBef>
              <a:spcAft>
                <a:spcPts val="600"/>
              </a:spcAft>
              <a:buFont typeface="Arial"/>
              <a:buChar char="•"/>
            </a:pPr>
            <a:r>
              <a:rPr lang="en-US" sz="2200" dirty="0" smtClean="0"/>
              <a:t>Get </a:t>
            </a:r>
            <a:r>
              <a:rPr lang="en-US" sz="2200" dirty="0"/>
              <a:t>enough </a:t>
            </a:r>
            <a:r>
              <a:rPr lang="en-US" sz="2200" dirty="0" smtClean="0"/>
              <a:t>sleep</a:t>
            </a:r>
            <a:endParaRPr lang="en-US" sz="2200" dirty="0"/>
          </a:p>
          <a:p>
            <a:pPr marL="285750" lvl="0" indent="-285750">
              <a:spcBef>
                <a:spcPts val="600"/>
              </a:spcBef>
              <a:spcAft>
                <a:spcPts val="600"/>
              </a:spcAft>
              <a:buFont typeface="Arial"/>
              <a:buChar char="•"/>
            </a:pPr>
            <a:r>
              <a:rPr lang="en-US" sz="2200" dirty="0"/>
              <a:t>Write things down, or use electronic reminders, if you have trouble </a:t>
            </a:r>
            <a:r>
              <a:rPr lang="en-US" sz="2200" dirty="0" smtClean="0"/>
              <a:t>remembering</a:t>
            </a:r>
            <a:endParaRPr lang="en-US" sz="2200" dirty="0"/>
          </a:p>
          <a:p>
            <a:pPr marL="285750" lvl="0" indent="-285750">
              <a:spcBef>
                <a:spcPts val="600"/>
              </a:spcBef>
              <a:spcAft>
                <a:spcPts val="600"/>
              </a:spcAft>
              <a:buFont typeface="Arial"/>
              <a:buChar char="•"/>
            </a:pPr>
            <a:r>
              <a:rPr lang="en-US" sz="2200" dirty="0"/>
              <a:t>Establish a regular daily </a:t>
            </a:r>
            <a:r>
              <a:rPr lang="en-US" sz="2200" dirty="0" smtClean="0"/>
              <a:t>routine</a:t>
            </a:r>
            <a:endParaRPr lang="en-US" sz="2200" dirty="0"/>
          </a:p>
          <a:p>
            <a:pPr marL="285750" lvl="0" indent="-285750">
              <a:spcBef>
                <a:spcPts val="600"/>
              </a:spcBef>
              <a:spcAft>
                <a:spcPts val="600"/>
              </a:spcAft>
              <a:buFont typeface="Arial"/>
              <a:buChar char="•"/>
            </a:pPr>
            <a:r>
              <a:rPr lang="en-US" sz="2200" dirty="0"/>
              <a:t>Avoid </a:t>
            </a:r>
            <a:r>
              <a:rPr lang="en-US" sz="2200" dirty="0" smtClean="0"/>
              <a:t>alcohol, caffeine, cold medications that treat nasal congestion, or other products that contain pseudoephedrine, which may worsen symptoms</a:t>
            </a:r>
          </a:p>
          <a:p>
            <a:pPr marL="285750" lvl="0" indent="-285750">
              <a:spcBef>
                <a:spcPts val="600"/>
              </a:spcBef>
              <a:spcAft>
                <a:spcPts val="600"/>
              </a:spcAft>
              <a:buFont typeface="Arial"/>
              <a:buChar char="•"/>
            </a:pPr>
            <a:r>
              <a:rPr lang="en-US" sz="2200" dirty="0" smtClean="0"/>
              <a:t>Recognize triggers – keep a record to help identify situations that are more likely to worsen your symptoms</a:t>
            </a:r>
          </a:p>
          <a:p>
            <a:pPr marL="285750" lvl="0" indent="-285750">
              <a:spcBef>
                <a:spcPts val="600"/>
              </a:spcBef>
              <a:spcAft>
                <a:spcPts val="600"/>
              </a:spcAft>
              <a:buFont typeface="Arial"/>
              <a:buChar char="•"/>
            </a:pPr>
            <a:r>
              <a:rPr lang="en-US" sz="2200" dirty="0" smtClean="0"/>
              <a:t>Talk </a:t>
            </a:r>
            <a:r>
              <a:rPr lang="en-US" sz="2200" dirty="0"/>
              <a:t>to </a:t>
            </a:r>
            <a:r>
              <a:rPr lang="en-US" sz="2200" dirty="0" smtClean="0"/>
              <a:t>others </a:t>
            </a:r>
            <a:r>
              <a:rPr lang="en-US" sz="2200" dirty="0"/>
              <a:t>to </a:t>
            </a:r>
            <a:r>
              <a:rPr lang="en-US" sz="2200" dirty="0" smtClean="0"/>
              <a:t>avoid feeling </a:t>
            </a:r>
            <a:r>
              <a:rPr lang="en-US" sz="2200" dirty="0"/>
              <a:t>isolated and to give friends and loved ones a chance to </a:t>
            </a:r>
            <a:r>
              <a:rPr lang="en-US" sz="2200" dirty="0" smtClean="0"/>
              <a:t>support you</a:t>
            </a:r>
            <a:endParaRPr lang="en-US" sz="2200" dirty="0"/>
          </a:p>
        </p:txBody>
      </p:sp>
    </p:spTree>
    <p:extLst>
      <p:ext uri="{BB962C8B-B14F-4D97-AF65-F5344CB8AC3E}">
        <p14:creationId xmlns:p14="http://schemas.microsoft.com/office/powerpoint/2010/main" val="19940012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2753"/>
            <a:ext cx="10744200" cy="896472"/>
          </a:xfrm>
        </p:spPr>
        <p:txBody>
          <a:bodyPr/>
          <a:lstStyle/>
          <a:p>
            <a:r>
              <a:rPr lang="en-US" sz="3600" dirty="0"/>
              <a:t>Chronic </a:t>
            </a:r>
            <a:r>
              <a:rPr lang="en-US" sz="3600" dirty="0" smtClean="0"/>
              <a:t>pain </a:t>
            </a:r>
            <a:r>
              <a:rPr lang="en-US" sz="3600" dirty="0"/>
              <a:t>and </a:t>
            </a:r>
            <a:r>
              <a:rPr lang="en-US" sz="3600" dirty="0" smtClean="0"/>
              <a:t>suicide prevention</a:t>
            </a:r>
            <a:endParaRPr lang="en-US" sz="3600" dirty="0"/>
          </a:p>
        </p:txBody>
      </p:sp>
      <p:sp>
        <p:nvSpPr>
          <p:cNvPr id="3" name="Content Placeholder 2"/>
          <p:cNvSpPr>
            <a:spLocks noGrp="1"/>
          </p:cNvSpPr>
          <p:nvPr>
            <p:ph idx="1"/>
          </p:nvPr>
        </p:nvSpPr>
        <p:spPr>
          <a:xfrm>
            <a:off x="609600" y="1281953"/>
            <a:ext cx="10981267" cy="4895010"/>
          </a:xfrm>
        </p:spPr>
        <p:txBody>
          <a:bodyPr>
            <a:normAutofit/>
          </a:bodyPr>
          <a:lstStyle/>
          <a:p>
            <a:pPr>
              <a:spcBef>
                <a:spcPts val="0"/>
              </a:spcBef>
              <a:spcAft>
                <a:spcPts val="1200"/>
              </a:spcAft>
            </a:pPr>
            <a:r>
              <a:rPr lang="en-US" sz="2400" b="1" dirty="0" smtClean="0">
                <a:solidFill>
                  <a:srgbClr val="003F72"/>
                </a:solidFill>
              </a:rPr>
              <a:t>Acute pain</a:t>
            </a:r>
          </a:p>
          <a:p>
            <a:pPr marL="342900" indent="-342900">
              <a:spcBef>
                <a:spcPts val="600"/>
              </a:spcBef>
              <a:spcAft>
                <a:spcPts val="600"/>
              </a:spcAft>
              <a:buFont typeface="Arial" charset="0"/>
              <a:buChar char="•"/>
            </a:pPr>
            <a:r>
              <a:rPr lang="en-US" sz="2200" dirty="0" smtClean="0">
                <a:solidFill>
                  <a:srgbClr val="003F72"/>
                </a:solidFill>
              </a:rPr>
              <a:t>Short-term pain</a:t>
            </a:r>
          </a:p>
          <a:p>
            <a:pPr marL="342900" indent="-342900">
              <a:spcBef>
                <a:spcPts val="600"/>
              </a:spcBef>
              <a:spcAft>
                <a:spcPts val="600"/>
              </a:spcAft>
              <a:buFont typeface="Arial" charset="0"/>
              <a:buChar char="•"/>
            </a:pPr>
            <a:r>
              <a:rPr lang="en-US" sz="2200" dirty="0">
                <a:solidFill>
                  <a:srgbClr val="003F72"/>
                </a:solidFill>
              </a:rPr>
              <a:t>A</a:t>
            </a:r>
            <a:r>
              <a:rPr lang="en-US" sz="2200" dirty="0" smtClean="0">
                <a:solidFill>
                  <a:srgbClr val="003F72"/>
                </a:solidFill>
              </a:rPr>
              <a:t> </a:t>
            </a:r>
            <a:r>
              <a:rPr lang="en-US" sz="2200" dirty="0">
                <a:solidFill>
                  <a:srgbClr val="003F72"/>
                </a:solidFill>
              </a:rPr>
              <a:t>useful signal that something may be wrong with our bodies </a:t>
            </a:r>
            <a:endParaRPr lang="en-US" sz="2200" dirty="0" smtClean="0">
              <a:solidFill>
                <a:srgbClr val="003F72"/>
              </a:solidFill>
            </a:endParaRPr>
          </a:p>
          <a:p>
            <a:pPr marL="342900" indent="-342900">
              <a:spcBef>
                <a:spcPts val="600"/>
              </a:spcBef>
              <a:spcAft>
                <a:spcPts val="600"/>
              </a:spcAft>
              <a:buFont typeface="Arial" charset="0"/>
              <a:buChar char="•"/>
            </a:pPr>
            <a:r>
              <a:rPr lang="en-US" sz="2200" dirty="0">
                <a:solidFill>
                  <a:srgbClr val="003F72"/>
                </a:solidFill>
              </a:rPr>
              <a:t>O</a:t>
            </a:r>
            <a:r>
              <a:rPr lang="en-US" sz="2200" dirty="0" smtClean="0">
                <a:solidFill>
                  <a:srgbClr val="003F72"/>
                </a:solidFill>
              </a:rPr>
              <a:t>nce </a:t>
            </a:r>
            <a:r>
              <a:rPr lang="en-US" sz="2200" dirty="0">
                <a:solidFill>
                  <a:srgbClr val="003F72"/>
                </a:solidFill>
              </a:rPr>
              <a:t>the source of pain </a:t>
            </a:r>
            <a:r>
              <a:rPr lang="en-US" sz="2200" dirty="0" smtClean="0">
                <a:solidFill>
                  <a:srgbClr val="003F72"/>
                </a:solidFill>
              </a:rPr>
              <a:t>has </a:t>
            </a:r>
            <a:r>
              <a:rPr lang="en-US" sz="2200" dirty="0">
                <a:solidFill>
                  <a:srgbClr val="003F72"/>
                </a:solidFill>
              </a:rPr>
              <a:t>resolved, the pain goes </a:t>
            </a:r>
            <a:r>
              <a:rPr lang="en-US" sz="2200" dirty="0" smtClean="0">
                <a:solidFill>
                  <a:srgbClr val="003F72"/>
                </a:solidFill>
              </a:rPr>
              <a:t>away </a:t>
            </a:r>
          </a:p>
          <a:p>
            <a:pPr>
              <a:spcBef>
                <a:spcPts val="600"/>
              </a:spcBef>
              <a:spcAft>
                <a:spcPts val="600"/>
              </a:spcAft>
            </a:pPr>
            <a:endParaRPr lang="en-US" sz="2200" dirty="0" smtClean="0">
              <a:solidFill>
                <a:srgbClr val="003F72"/>
              </a:solidFill>
            </a:endParaRPr>
          </a:p>
          <a:p>
            <a:pPr>
              <a:spcBef>
                <a:spcPts val="0"/>
              </a:spcBef>
              <a:spcAft>
                <a:spcPts val="1200"/>
              </a:spcAft>
            </a:pPr>
            <a:r>
              <a:rPr lang="en-US" sz="2400" b="1" dirty="0" smtClean="0">
                <a:solidFill>
                  <a:srgbClr val="003F72"/>
                </a:solidFill>
              </a:rPr>
              <a:t>Chronic pain </a:t>
            </a:r>
          </a:p>
          <a:p>
            <a:pPr marL="342900" indent="-342900">
              <a:spcBef>
                <a:spcPts val="600"/>
              </a:spcBef>
              <a:spcAft>
                <a:spcPts val="600"/>
              </a:spcAft>
              <a:buFont typeface="Arial" charset="0"/>
              <a:buChar char="•"/>
            </a:pPr>
            <a:r>
              <a:rPr lang="en-US" sz="2200" dirty="0" smtClean="0">
                <a:solidFill>
                  <a:srgbClr val="003F72"/>
                </a:solidFill>
              </a:rPr>
              <a:t>May </a:t>
            </a:r>
            <a:r>
              <a:rPr lang="en-US" sz="2200" dirty="0">
                <a:solidFill>
                  <a:srgbClr val="003F72"/>
                </a:solidFill>
              </a:rPr>
              <a:t>persist for months or </a:t>
            </a:r>
            <a:r>
              <a:rPr lang="en-US" sz="2200" dirty="0" smtClean="0">
                <a:solidFill>
                  <a:srgbClr val="003F72"/>
                </a:solidFill>
              </a:rPr>
              <a:t>years</a:t>
            </a:r>
          </a:p>
          <a:p>
            <a:pPr marL="342900" indent="-342900">
              <a:spcBef>
                <a:spcPts val="600"/>
              </a:spcBef>
              <a:spcAft>
                <a:spcPts val="600"/>
              </a:spcAft>
              <a:buFont typeface="Arial" charset="0"/>
              <a:buChar char="•"/>
            </a:pPr>
            <a:r>
              <a:rPr lang="en-US" sz="2200" dirty="0">
                <a:solidFill>
                  <a:srgbClr val="003F72"/>
                </a:solidFill>
              </a:rPr>
              <a:t>M</a:t>
            </a:r>
            <a:r>
              <a:rPr lang="en-US" sz="2200" dirty="0" smtClean="0">
                <a:solidFill>
                  <a:srgbClr val="003F72"/>
                </a:solidFill>
              </a:rPr>
              <a:t>ay </a:t>
            </a:r>
            <a:r>
              <a:rPr lang="en-US" sz="2200" dirty="0">
                <a:solidFill>
                  <a:srgbClr val="003F72"/>
                </a:solidFill>
              </a:rPr>
              <a:t>be due to an injury that permanently alters the </a:t>
            </a:r>
            <a:r>
              <a:rPr lang="en-US" sz="2200" dirty="0" smtClean="0">
                <a:solidFill>
                  <a:srgbClr val="003F72"/>
                </a:solidFill>
              </a:rPr>
              <a:t>body </a:t>
            </a:r>
          </a:p>
          <a:p>
            <a:pPr marL="342900" indent="-342900">
              <a:spcBef>
                <a:spcPts val="600"/>
              </a:spcBef>
              <a:spcAft>
                <a:spcPts val="600"/>
              </a:spcAft>
              <a:buFont typeface="Arial" charset="0"/>
              <a:buChar char="•"/>
            </a:pPr>
            <a:r>
              <a:rPr lang="en-US" sz="2200" dirty="0" smtClean="0">
                <a:solidFill>
                  <a:srgbClr val="003F72"/>
                </a:solidFill>
              </a:rPr>
              <a:t>Can persist </a:t>
            </a:r>
            <a:r>
              <a:rPr lang="en-US" sz="2200" dirty="0">
                <a:solidFill>
                  <a:srgbClr val="003F72"/>
                </a:solidFill>
              </a:rPr>
              <a:t>even after an injury has healed or been </a:t>
            </a:r>
            <a:r>
              <a:rPr lang="en-US" sz="2200" dirty="0" smtClean="0">
                <a:solidFill>
                  <a:srgbClr val="003F72"/>
                </a:solidFill>
              </a:rPr>
              <a:t>resolved</a:t>
            </a:r>
          </a:p>
          <a:p>
            <a:pPr>
              <a:spcBef>
                <a:spcPts val="600"/>
              </a:spcBef>
              <a:spcAft>
                <a:spcPts val="600"/>
              </a:spcAft>
            </a:pPr>
            <a:r>
              <a:rPr lang="en-US" sz="2200" i="1" dirty="0" smtClean="0">
                <a:solidFill>
                  <a:srgbClr val="003F72"/>
                </a:solidFill>
              </a:rPr>
              <a:t>Whether </a:t>
            </a:r>
            <a:r>
              <a:rPr lang="en-US" sz="2200" i="1" dirty="0">
                <a:solidFill>
                  <a:srgbClr val="003F72"/>
                </a:solidFill>
              </a:rPr>
              <a:t>the source is known or unknown, Veterans suffering from chronic pain may need </a:t>
            </a:r>
            <a:r>
              <a:rPr lang="en-US" sz="2200" i="1" dirty="0" smtClean="0">
                <a:solidFill>
                  <a:srgbClr val="003F72"/>
                </a:solidFill>
              </a:rPr>
              <a:t>help. </a:t>
            </a:r>
            <a:endParaRPr lang="en-US" sz="2200" i="1" dirty="0">
              <a:solidFill>
                <a:srgbClr val="003F72"/>
              </a:solidFill>
            </a:endParaRPr>
          </a:p>
        </p:txBody>
      </p:sp>
    </p:spTree>
    <p:extLst>
      <p:ext uri="{BB962C8B-B14F-4D97-AF65-F5344CB8AC3E}">
        <p14:creationId xmlns:p14="http://schemas.microsoft.com/office/powerpoint/2010/main" val="26575841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666" y="62753"/>
            <a:ext cx="10761134" cy="896472"/>
          </a:xfrm>
        </p:spPr>
        <p:txBody>
          <a:bodyPr/>
          <a:lstStyle/>
          <a:p>
            <a:r>
              <a:rPr lang="en-US" sz="3600" dirty="0" smtClean="0"/>
              <a:t>Chronic pain can be dealt with in a variety of ways</a:t>
            </a:r>
            <a:endParaRPr lang="en-US" sz="3600" dirty="0"/>
          </a:p>
        </p:txBody>
      </p:sp>
      <p:sp>
        <p:nvSpPr>
          <p:cNvPr id="3" name="Content Placeholder 2"/>
          <p:cNvSpPr>
            <a:spLocks noGrp="1"/>
          </p:cNvSpPr>
          <p:nvPr>
            <p:ph idx="1"/>
          </p:nvPr>
        </p:nvSpPr>
        <p:spPr>
          <a:xfrm>
            <a:off x="592667" y="1281953"/>
            <a:ext cx="6454904" cy="4895010"/>
          </a:xfrm>
        </p:spPr>
        <p:txBody>
          <a:bodyPr>
            <a:noAutofit/>
          </a:bodyPr>
          <a:lstStyle/>
          <a:p>
            <a:r>
              <a:rPr lang="en-US" sz="2400" b="1" dirty="0" smtClean="0"/>
              <a:t>Short-term strategies to manage pain:</a:t>
            </a:r>
            <a:endParaRPr lang="en-US" sz="2400" b="1" dirty="0"/>
          </a:p>
          <a:p>
            <a:pPr marL="342900" lvl="0" indent="-342900">
              <a:buFont typeface="Arial"/>
              <a:buChar char="•"/>
            </a:pPr>
            <a:r>
              <a:rPr lang="en-US" sz="2200" dirty="0"/>
              <a:t>Tell your doctor </a:t>
            </a:r>
            <a:r>
              <a:rPr lang="en-US" sz="2200" dirty="0" smtClean="0"/>
              <a:t>about it</a:t>
            </a:r>
            <a:endParaRPr lang="en-US" sz="2200" dirty="0"/>
          </a:p>
          <a:p>
            <a:pPr marL="342900" lvl="0" indent="-342900">
              <a:buFont typeface="Arial"/>
              <a:buChar char="•"/>
            </a:pPr>
            <a:r>
              <a:rPr lang="en-US" sz="2200" dirty="0"/>
              <a:t>Educate yourself on chronic pain so you can decide on the best options for managing your </a:t>
            </a:r>
            <a:r>
              <a:rPr lang="en-US" sz="2200" dirty="0" smtClean="0"/>
              <a:t>condition</a:t>
            </a:r>
            <a:endParaRPr lang="en-US" sz="2200" dirty="0"/>
          </a:p>
          <a:p>
            <a:pPr marL="342900" lvl="0" indent="-342900">
              <a:buFont typeface="Arial"/>
              <a:buChar char="•"/>
            </a:pPr>
            <a:r>
              <a:rPr lang="en-US" sz="2200" dirty="0"/>
              <a:t>Keep a “pain diary” </a:t>
            </a:r>
            <a:endParaRPr lang="en-US" sz="2200" dirty="0" smtClean="0"/>
          </a:p>
          <a:p>
            <a:pPr marL="342900" lvl="0" indent="-342900">
              <a:buFont typeface="Arial"/>
              <a:buChar char="•"/>
            </a:pPr>
            <a:r>
              <a:rPr lang="en-US" sz="2200" dirty="0" smtClean="0"/>
              <a:t>Find </a:t>
            </a:r>
            <a:r>
              <a:rPr lang="en-US" sz="2200" dirty="0"/>
              <a:t>ways to stay physically </a:t>
            </a:r>
            <a:r>
              <a:rPr lang="en-US" sz="2200" dirty="0" smtClean="0"/>
              <a:t>active</a:t>
            </a:r>
          </a:p>
          <a:p>
            <a:pPr lvl="0"/>
            <a:endParaRPr lang="en-US" sz="2200" b="1" dirty="0"/>
          </a:p>
          <a:p>
            <a:pPr marL="342900" indent="-342900"/>
            <a:r>
              <a:rPr lang="en-US" sz="2400" b="1" dirty="0" smtClean="0"/>
              <a:t>Treatment </a:t>
            </a:r>
            <a:r>
              <a:rPr lang="en-US" sz="2400" b="1" dirty="0"/>
              <a:t>options </a:t>
            </a:r>
            <a:r>
              <a:rPr lang="en-US" sz="2400" b="1" dirty="0" smtClean="0"/>
              <a:t>can include:</a:t>
            </a:r>
            <a:endParaRPr lang="en-US" sz="2400" b="1" dirty="0"/>
          </a:p>
          <a:p>
            <a:pPr marL="342900" lvl="0" indent="-342900">
              <a:buFont typeface="Arial"/>
              <a:buChar char="•"/>
            </a:pPr>
            <a:r>
              <a:rPr lang="en-US" sz="2200" dirty="0"/>
              <a:t>Physical therapy </a:t>
            </a:r>
            <a:endParaRPr lang="en-US" sz="2200" dirty="0" smtClean="0"/>
          </a:p>
          <a:p>
            <a:pPr marL="342900" lvl="0" indent="-342900">
              <a:buFont typeface="Arial"/>
              <a:buChar char="•"/>
            </a:pPr>
            <a:r>
              <a:rPr lang="en-US" sz="2200" dirty="0" smtClean="0"/>
              <a:t>Therapy </a:t>
            </a:r>
            <a:r>
              <a:rPr lang="en-US" sz="2200" dirty="0"/>
              <a:t>or counseling </a:t>
            </a:r>
            <a:endParaRPr lang="en-US" sz="2200" dirty="0" smtClean="0"/>
          </a:p>
          <a:p>
            <a:pPr marL="342900" lvl="0" indent="-342900">
              <a:buFont typeface="Arial"/>
              <a:buChar char="•"/>
            </a:pPr>
            <a:r>
              <a:rPr lang="en-US" sz="2200" dirty="0" smtClean="0"/>
              <a:t>Relaxation </a:t>
            </a:r>
            <a:r>
              <a:rPr lang="en-US" sz="2200" dirty="0"/>
              <a:t>techniques </a:t>
            </a:r>
            <a:endParaRPr lang="en-US" sz="2200" dirty="0" smtClean="0"/>
          </a:p>
          <a:p>
            <a:pPr marL="342900" lvl="0" indent="-342900">
              <a:buFont typeface="Arial"/>
              <a:buChar char="•"/>
            </a:pPr>
            <a:r>
              <a:rPr lang="en-US" sz="2200" dirty="0" smtClean="0"/>
              <a:t>In </a:t>
            </a:r>
            <a:r>
              <a:rPr lang="en-US" sz="2200" dirty="0"/>
              <a:t>some cases, prescription </a:t>
            </a:r>
            <a:r>
              <a:rPr lang="en-US" sz="2200" dirty="0" smtClean="0"/>
              <a:t>medications</a:t>
            </a:r>
            <a:endParaRPr lang="en-US" sz="2200" dirty="0"/>
          </a:p>
        </p:txBody>
      </p:sp>
      <p:pic>
        <p:nvPicPr>
          <p:cNvPr id="4" name="Picture 3" descr="A man and woman talking in a gym"/>
          <p:cNvPicPr>
            <a:picLocks noChangeAspect="1"/>
          </p:cNvPicPr>
          <p:nvPr/>
        </p:nvPicPr>
        <p:blipFill rotWithShape="1">
          <a:blip r:embed="rId3">
            <a:extLst>
              <a:ext uri="{28A0092B-C50C-407E-A947-70E740481C1C}">
                <a14:useLocalDpi xmlns:a14="http://schemas.microsoft.com/office/drawing/2010/main" val="0"/>
              </a:ext>
            </a:extLst>
          </a:blip>
          <a:srcRect l="11055" t="10116" r="35803" b="5934"/>
          <a:stretch/>
        </p:blipFill>
        <p:spPr>
          <a:xfrm>
            <a:off x="6846848" y="1081669"/>
            <a:ext cx="5345152" cy="5620214"/>
          </a:xfrm>
          <a:prstGeom prst="rect">
            <a:avLst/>
          </a:prstGeom>
        </p:spPr>
      </p:pic>
    </p:spTree>
    <p:extLst>
      <p:ext uri="{BB962C8B-B14F-4D97-AF65-F5344CB8AC3E}">
        <p14:creationId xmlns:p14="http://schemas.microsoft.com/office/powerpoint/2010/main" val="29788028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948" y="62753"/>
            <a:ext cx="10744852" cy="896472"/>
          </a:xfrm>
        </p:spPr>
        <p:txBody>
          <a:bodyPr/>
          <a:lstStyle/>
          <a:p>
            <a:r>
              <a:rPr lang="en-US" sz="3600" dirty="0" smtClean="0"/>
              <a:t>Substance misuse and suicide prevention</a:t>
            </a:r>
            <a:endParaRPr lang="en-US" sz="3600" dirty="0"/>
          </a:p>
        </p:txBody>
      </p:sp>
      <p:grpSp>
        <p:nvGrpSpPr>
          <p:cNvPr id="5" name="Group 4" descr="decorative box"/>
          <p:cNvGrpSpPr/>
          <p:nvPr/>
        </p:nvGrpSpPr>
        <p:grpSpPr>
          <a:xfrm>
            <a:off x="481483" y="4788425"/>
            <a:ext cx="11157880" cy="1081669"/>
            <a:chOff x="481483" y="4788425"/>
            <a:chExt cx="11157880" cy="1081669"/>
          </a:xfrm>
        </p:grpSpPr>
        <p:sp>
          <p:nvSpPr>
            <p:cNvPr id="6" name="Rounded Rectangle 5"/>
            <p:cNvSpPr/>
            <p:nvPr/>
          </p:nvSpPr>
          <p:spPr>
            <a:xfrm>
              <a:off x="608948" y="4788425"/>
              <a:ext cx="10896600" cy="108166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Brace 3"/>
            <p:cNvSpPr/>
            <p:nvPr/>
          </p:nvSpPr>
          <p:spPr>
            <a:xfrm>
              <a:off x="481483" y="4818595"/>
              <a:ext cx="319016" cy="1021326"/>
            </a:xfrm>
            <a:prstGeom prst="leftBrace">
              <a:avLst>
                <a:gd name="adj1" fmla="val 37601"/>
                <a:gd name="adj2" fmla="val 50000"/>
              </a:avLst>
            </a:prstGeom>
            <a:ln w="762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Left Brace 7"/>
            <p:cNvSpPr/>
            <p:nvPr/>
          </p:nvSpPr>
          <p:spPr>
            <a:xfrm rot="10800000">
              <a:off x="11320347" y="4818595"/>
              <a:ext cx="319016" cy="1021325"/>
            </a:xfrm>
            <a:prstGeom prst="leftBrace">
              <a:avLst>
                <a:gd name="adj1" fmla="val 37601"/>
                <a:gd name="adj2" fmla="val 50000"/>
              </a:avLst>
            </a:prstGeom>
            <a:ln w="762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 name="Content Placeholder 2"/>
          <p:cNvSpPr>
            <a:spLocks noGrp="1"/>
          </p:cNvSpPr>
          <p:nvPr>
            <p:ph idx="1"/>
          </p:nvPr>
        </p:nvSpPr>
        <p:spPr>
          <a:xfrm>
            <a:off x="608948" y="1160188"/>
            <a:ext cx="10971033" cy="4895010"/>
          </a:xfrm>
        </p:spPr>
        <p:txBody>
          <a:bodyPr>
            <a:noAutofit/>
          </a:bodyPr>
          <a:lstStyle/>
          <a:p>
            <a:pPr>
              <a:spcBef>
                <a:spcPts val="0"/>
              </a:spcBef>
              <a:spcAft>
                <a:spcPts val="1200"/>
              </a:spcAft>
            </a:pPr>
            <a:r>
              <a:rPr lang="en-US" sz="2400" b="1" dirty="0" smtClean="0"/>
              <a:t>Sources of support include:</a:t>
            </a:r>
            <a:endParaRPr lang="en-US" sz="2400" b="1" dirty="0"/>
          </a:p>
          <a:p>
            <a:pPr marL="342900" lvl="0" indent="-342900">
              <a:spcBef>
                <a:spcPts val="600"/>
              </a:spcBef>
              <a:spcAft>
                <a:spcPts val="600"/>
              </a:spcAft>
              <a:buFont typeface="Arial"/>
              <a:buChar char="•"/>
            </a:pPr>
            <a:r>
              <a:rPr lang="en-US" sz="2200" dirty="0" smtClean="0"/>
              <a:t>Your </a:t>
            </a:r>
            <a:r>
              <a:rPr lang="en-US" sz="2200" dirty="0"/>
              <a:t>family </a:t>
            </a:r>
            <a:r>
              <a:rPr lang="en-US" sz="2200" dirty="0" smtClean="0"/>
              <a:t>doctor</a:t>
            </a:r>
          </a:p>
          <a:p>
            <a:pPr marL="342900" lvl="0" indent="-342900">
              <a:spcBef>
                <a:spcPts val="600"/>
              </a:spcBef>
              <a:spcAft>
                <a:spcPts val="600"/>
              </a:spcAft>
              <a:buFont typeface="Arial"/>
              <a:buChar char="•"/>
            </a:pPr>
            <a:r>
              <a:rPr lang="en-US" sz="2200" dirty="0" smtClean="0"/>
              <a:t>A </a:t>
            </a:r>
            <a:r>
              <a:rPr lang="en-US" sz="2200" dirty="0"/>
              <a:t>mental health </a:t>
            </a:r>
            <a:r>
              <a:rPr lang="en-US" sz="2200" dirty="0" smtClean="0"/>
              <a:t>professional</a:t>
            </a:r>
          </a:p>
          <a:p>
            <a:pPr marL="342900" lvl="0" indent="-342900">
              <a:spcBef>
                <a:spcPts val="600"/>
              </a:spcBef>
              <a:spcAft>
                <a:spcPts val="600"/>
              </a:spcAft>
              <a:buFont typeface="Arial"/>
              <a:buChar char="•"/>
            </a:pPr>
            <a:r>
              <a:rPr lang="en-US" sz="2200" dirty="0" smtClean="0"/>
              <a:t>Local </a:t>
            </a:r>
            <a:r>
              <a:rPr lang="en-US" sz="2200" dirty="0"/>
              <a:t>support groups, such as Alcoholics Anonymous (AA) or Narcotics Anonymous (NA)</a:t>
            </a:r>
          </a:p>
          <a:p>
            <a:pPr marL="342900" lvl="0" indent="-342900">
              <a:spcBef>
                <a:spcPts val="600"/>
              </a:spcBef>
              <a:spcAft>
                <a:spcPts val="600"/>
              </a:spcAft>
              <a:buFont typeface="Arial"/>
              <a:buChar char="•"/>
            </a:pPr>
            <a:r>
              <a:rPr lang="en-US" sz="2200" dirty="0"/>
              <a:t>Your local </a:t>
            </a:r>
            <a:r>
              <a:rPr lang="en-US" sz="2200" u="sng" dirty="0">
                <a:hlinkClick r:id="rId3"/>
              </a:rPr>
              <a:t>VA Medical Center or Vet </a:t>
            </a:r>
            <a:r>
              <a:rPr lang="en-US" sz="2200" u="sng" dirty="0" smtClean="0">
                <a:hlinkClick r:id="rId3"/>
              </a:rPr>
              <a:t>Center</a:t>
            </a:r>
            <a:endParaRPr lang="en-US" sz="2200" u="sng" dirty="0"/>
          </a:p>
          <a:p>
            <a:pPr marL="342900" lvl="0" indent="-342900">
              <a:spcBef>
                <a:spcPts val="600"/>
              </a:spcBef>
              <a:spcAft>
                <a:spcPts val="600"/>
              </a:spcAft>
              <a:buFont typeface="Arial"/>
              <a:buChar char="•"/>
            </a:pPr>
            <a:r>
              <a:rPr lang="en-US" sz="2200" dirty="0" smtClean="0"/>
              <a:t>A </a:t>
            </a:r>
            <a:r>
              <a:rPr lang="en-US" sz="2200" dirty="0"/>
              <a:t>spiritual or faith-based </a:t>
            </a:r>
            <a:r>
              <a:rPr lang="en-US" sz="2200" dirty="0" smtClean="0"/>
              <a:t>adviser</a:t>
            </a:r>
          </a:p>
          <a:p>
            <a:pPr marL="342900" lvl="0" indent="-342900">
              <a:spcBef>
                <a:spcPts val="600"/>
              </a:spcBef>
              <a:spcAft>
                <a:spcPts val="600"/>
              </a:spcAft>
              <a:buFont typeface="Arial"/>
              <a:buChar char="•"/>
            </a:pPr>
            <a:endParaRPr lang="en-US" sz="2200" dirty="0" smtClean="0"/>
          </a:p>
          <a:p>
            <a:pPr marL="0" marR="0" lvl="0" indent="0" algn="ctr" defTabSz="914400" rtl="0" eaLnBrk="1" fontAlgn="auto" latinLnBrk="0" hangingPunct="1">
              <a:lnSpc>
                <a:spcPct val="90000"/>
              </a:lnSpc>
              <a:spcBef>
                <a:spcPts val="600"/>
              </a:spcBef>
              <a:spcAft>
                <a:spcPts val="600"/>
              </a:spcAft>
              <a:buClrTx/>
              <a:buSzTx/>
              <a:buFont typeface="Arial"/>
              <a:buNone/>
              <a:tabLst/>
              <a:defRPr/>
            </a:pPr>
            <a:endParaRPr lang="en-US" sz="3200" b="1" kern="1200" dirty="0" smtClean="0">
              <a:solidFill>
                <a:schemeClr val="bg1"/>
              </a:solidFill>
              <a:effectLst/>
            </a:endParaRPr>
          </a:p>
          <a:p>
            <a:pPr marL="0" marR="0" lvl="0" indent="0" algn="ctr" defTabSz="914400" rtl="0" eaLnBrk="1" fontAlgn="auto" latinLnBrk="0" hangingPunct="1">
              <a:lnSpc>
                <a:spcPct val="90000"/>
              </a:lnSpc>
              <a:spcBef>
                <a:spcPts val="600"/>
              </a:spcBef>
              <a:spcAft>
                <a:spcPts val="600"/>
              </a:spcAft>
              <a:buClrTx/>
              <a:buSzTx/>
              <a:buFont typeface="Arial"/>
              <a:buNone/>
              <a:tabLst/>
              <a:defRPr/>
            </a:pPr>
            <a:r>
              <a:rPr lang="en-US" sz="3200" b="1" kern="1200" dirty="0" smtClean="0">
                <a:solidFill>
                  <a:schemeClr val="bg1"/>
                </a:solidFill>
                <a:effectLst/>
              </a:rPr>
              <a:t>You don’t have to deal with alcohol or drug problems alone. </a:t>
            </a:r>
            <a:endParaRPr lang="en-US" sz="3200" dirty="0" smtClean="0">
              <a:solidFill>
                <a:schemeClr val="bg1"/>
              </a:solidFill>
              <a:effectLst/>
            </a:endParaRPr>
          </a:p>
        </p:txBody>
      </p:sp>
    </p:spTree>
    <p:extLst>
      <p:ext uri="{BB962C8B-B14F-4D97-AF65-F5344CB8AC3E}">
        <p14:creationId xmlns:p14="http://schemas.microsoft.com/office/powerpoint/2010/main" val="12378602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948" y="62753"/>
            <a:ext cx="10744852" cy="896472"/>
          </a:xfrm>
        </p:spPr>
        <p:txBody>
          <a:bodyPr/>
          <a:lstStyle/>
          <a:p>
            <a:r>
              <a:rPr lang="en-US" sz="3600" dirty="0" smtClean="0"/>
              <a:t>Substance misuse and suicide prevention</a:t>
            </a:r>
            <a:endParaRPr lang="en-US" sz="3600" dirty="0"/>
          </a:p>
        </p:txBody>
      </p:sp>
      <p:sp>
        <p:nvSpPr>
          <p:cNvPr id="3" name="Content Placeholder 2"/>
          <p:cNvSpPr>
            <a:spLocks noGrp="1"/>
          </p:cNvSpPr>
          <p:nvPr>
            <p:ph idx="1"/>
          </p:nvPr>
        </p:nvSpPr>
        <p:spPr>
          <a:xfrm>
            <a:off x="608948" y="1160188"/>
            <a:ext cx="10971033" cy="2869945"/>
          </a:xfrm>
        </p:spPr>
        <p:txBody>
          <a:bodyPr>
            <a:noAutofit/>
          </a:bodyPr>
          <a:lstStyle/>
          <a:p>
            <a:pPr marL="342900" lvl="0" indent="-342900">
              <a:spcBef>
                <a:spcPts val="600"/>
              </a:spcBef>
              <a:spcAft>
                <a:spcPts val="600"/>
              </a:spcAft>
              <a:buFont typeface="Arial"/>
              <a:buChar char="•"/>
            </a:pPr>
            <a:r>
              <a:rPr lang="en-US" sz="2200" dirty="0" smtClean="0">
                <a:solidFill>
                  <a:srgbClr val="003F72"/>
                </a:solidFill>
              </a:rPr>
              <a:t>Individuals sometimes misuse alcohol and/or drugs as a means to cope with stressful life experiences and emotional challenges</a:t>
            </a:r>
          </a:p>
          <a:p>
            <a:pPr marL="342900" lvl="0" indent="-342900">
              <a:spcBef>
                <a:spcPts val="600"/>
              </a:spcBef>
              <a:spcAft>
                <a:spcPts val="600"/>
              </a:spcAft>
              <a:buFont typeface="Arial"/>
              <a:buChar char="•"/>
            </a:pPr>
            <a:r>
              <a:rPr lang="en-US" sz="2200" dirty="0" smtClean="0">
                <a:solidFill>
                  <a:srgbClr val="003F72"/>
                </a:solidFill>
              </a:rPr>
              <a:t>If you notice that your increased drinking or drug use coincides with feelings of hopelessness, aggression, withdrawal, or anxiety, it’s time to reach out for support</a:t>
            </a:r>
          </a:p>
        </p:txBody>
      </p:sp>
      <p:pic>
        <p:nvPicPr>
          <p:cNvPr id="4" name="Picture 3" descr="Group of 5 people having a discussion indoors"/>
          <p:cNvPicPr>
            <a:picLocks noChangeAspect="1"/>
          </p:cNvPicPr>
          <p:nvPr/>
        </p:nvPicPr>
        <p:blipFill rotWithShape="1">
          <a:blip r:embed="rId3">
            <a:extLst>
              <a:ext uri="{28A0092B-C50C-407E-A947-70E740481C1C}">
                <a14:useLocalDpi xmlns:a14="http://schemas.microsoft.com/office/drawing/2010/main" val="0"/>
              </a:ext>
            </a:extLst>
          </a:blip>
          <a:srcRect t="8592" r="689" b="19389"/>
          <a:stretch/>
        </p:blipFill>
        <p:spPr>
          <a:xfrm>
            <a:off x="-1" y="3623733"/>
            <a:ext cx="12192001" cy="3081867"/>
          </a:xfrm>
          <a:prstGeom prst="rect">
            <a:avLst/>
          </a:prstGeom>
        </p:spPr>
      </p:pic>
    </p:spTree>
    <p:extLst>
      <p:ext uri="{BB962C8B-B14F-4D97-AF65-F5344CB8AC3E}">
        <p14:creationId xmlns:p14="http://schemas.microsoft.com/office/powerpoint/2010/main" val="30495693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2753"/>
            <a:ext cx="10744201" cy="896472"/>
          </a:xfrm>
        </p:spPr>
        <p:txBody>
          <a:bodyPr/>
          <a:lstStyle/>
          <a:p>
            <a:r>
              <a:rPr lang="en-US" sz="3600" dirty="0" smtClean="0"/>
              <a:t>Veteran PTSD and suicide prevention</a:t>
            </a:r>
            <a:endParaRPr lang="en-US" sz="3600" dirty="0"/>
          </a:p>
        </p:txBody>
      </p:sp>
      <p:sp>
        <p:nvSpPr>
          <p:cNvPr id="3" name="Content Placeholder 2"/>
          <p:cNvSpPr>
            <a:spLocks noGrp="1"/>
          </p:cNvSpPr>
          <p:nvPr>
            <p:ph idx="1"/>
          </p:nvPr>
        </p:nvSpPr>
        <p:spPr>
          <a:xfrm>
            <a:off x="609600" y="1281953"/>
            <a:ext cx="10280074" cy="4895010"/>
          </a:xfrm>
        </p:spPr>
        <p:txBody>
          <a:bodyPr>
            <a:normAutofit/>
          </a:bodyPr>
          <a:lstStyle/>
          <a:p>
            <a:pPr>
              <a:spcBef>
                <a:spcPts val="0"/>
              </a:spcBef>
              <a:spcAft>
                <a:spcPts val="1200"/>
              </a:spcAft>
            </a:pPr>
            <a:r>
              <a:rPr lang="en-US" sz="2400" b="1" dirty="0" smtClean="0"/>
              <a:t>Some </a:t>
            </a:r>
            <a:r>
              <a:rPr lang="en-US" sz="2400" b="1" dirty="0"/>
              <a:t>factors can increase the likelihood of a traumatic event leading to PTSD, such as</a:t>
            </a:r>
            <a:r>
              <a:rPr lang="en-US" sz="2400" b="1" dirty="0" smtClean="0"/>
              <a:t>:</a:t>
            </a:r>
            <a:endParaRPr lang="en-US" sz="2400" b="1" dirty="0"/>
          </a:p>
          <a:p>
            <a:pPr marL="342900" lvl="0" indent="-342900">
              <a:spcBef>
                <a:spcPts val="600"/>
              </a:spcBef>
              <a:spcAft>
                <a:spcPts val="600"/>
              </a:spcAft>
              <a:buFont typeface="Arial"/>
              <a:buChar char="•"/>
            </a:pPr>
            <a:r>
              <a:rPr lang="en-US" sz="2200" dirty="0"/>
              <a:t>The intensity of the trauma</a:t>
            </a:r>
          </a:p>
          <a:p>
            <a:pPr marL="342900" lvl="0" indent="-342900">
              <a:spcBef>
                <a:spcPts val="600"/>
              </a:spcBef>
              <a:spcAft>
                <a:spcPts val="600"/>
              </a:spcAft>
              <a:buFont typeface="Arial"/>
              <a:buChar char="•"/>
            </a:pPr>
            <a:r>
              <a:rPr lang="en-US" sz="2200" u="sng" dirty="0">
                <a:hlinkClick r:id="rId3"/>
              </a:rPr>
              <a:t>Being hurt</a:t>
            </a:r>
            <a:r>
              <a:rPr lang="en-US" sz="2200" dirty="0"/>
              <a:t> or </a:t>
            </a:r>
            <a:r>
              <a:rPr lang="en-US" sz="2200" u="sng" dirty="0">
                <a:hlinkClick r:id="rId4"/>
              </a:rPr>
              <a:t>losing a loved one</a:t>
            </a:r>
            <a:endParaRPr lang="en-US" sz="2200" dirty="0"/>
          </a:p>
          <a:p>
            <a:pPr marL="342900" lvl="0" indent="-342900">
              <a:spcBef>
                <a:spcPts val="600"/>
              </a:spcBef>
              <a:spcAft>
                <a:spcPts val="600"/>
              </a:spcAft>
              <a:buFont typeface="Arial"/>
              <a:buChar char="•"/>
            </a:pPr>
            <a:r>
              <a:rPr lang="en-US" sz="2200" dirty="0"/>
              <a:t>Remaining physically close to the site of the traumatic event</a:t>
            </a:r>
          </a:p>
          <a:p>
            <a:pPr marL="342900" lvl="0" indent="-342900">
              <a:spcBef>
                <a:spcPts val="600"/>
              </a:spcBef>
              <a:spcAft>
                <a:spcPts val="600"/>
              </a:spcAft>
              <a:buFont typeface="Arial"/>
              <a:buChar char="•"/>
            </a:pPr>
            <a:r>
              <a:rPr lang="en-US" sz="2200" dirty="0"/>
              <a:t>Feeling as if you were not in control</a:t>
            </a:r>
          </a:p>
          <a:p>
            <a:pPr marL="342900" lvl="0" indent="-342900">
              <a:spcBef>
                <a:spcPts val="600"/>
              </a:spcBef>
              <a:spcAft>
                <a:spcPts val="600"/>
              </a:spcAft>
              <a:buFont typeface="Arial"/>
              <a:buChar char="•"/>
            </a:pPr>
            <a:r>
              <a:rPr lang="en-US" sz="2200" dirty="0"/>
              <a:t>Having no or little support after the event</a:t>
            </a:r>
          </a:p>
        </p:txBody>
      </p:sp>
    </p:spTree>
    <p:extLst>
      <p:ext uri="{BB962C8B-B14F-4D97-AF65-F5344CB8AC3E}">
        <p14:creationId xmlns:p14="http://schemas.microsoft.com/office/powerpoint/2010/main" val="9887383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2753"/>
            <a:ext cx="11252201" cy="896472"/>
          </a:xfrm>
        </p:spPr>
        <p:txBody>
          <a:bodyPr/>
          <a:lstStyle/>
          <a:p>
            <a:r>
              <a:rPr lang="en-US" sz="3600" dirty="0" smtClean="0"/>
              <a:t>Recognizing signs of PTSD is the first step to recovery</a:t>
            </a:r>
            <a:endParaRPr lang="en-US" sz="3600" dirty="0"/>
          </a:p>
        </p:txBody>
      </p:sp>
      <p:sp>
        <p:nvSpPr>
          <p:cNvPr id="3" name="Content Placeholder 2"/>
          <p:cNvSpPr>
            <a:spLocks noGrp="1"/>
          </p:cNvSpPr>
          <p:nvPr>
            <p:ph idx="1"/>
          </p:nvPr>
        </p:nvSpPr>
        <p:spPr>
          <a:xfrm>
            <a:off x="609599" y="1281953"/>
            <a:ext cx="10981267" cy="4895010"/>
          </a:xfrm>
        </p:spPr>
        <p:txBody>
          <a:bodyPr>
            <a:noAutofit/>
          </a:bodyPr>
          <a:lstStyle/>
          <a:p>
            <a:pPr>
              <a:spcBef>
                <a:spcPts val="0"/>
              </a:spcBef>
              <a:spcAft>
                <a:spcPts val="1200"/>
              </a:spcAft>
            </a:pPr>
            <a:r>
              <a:rPr lang="en-US" sz="2400" b="1" dirty="0" smtClean="0"/>
              <a:t>Common </a:t>
            </a:r>
            <a:r>
              <a:rPr lang="en-US" sz="2400" b="1" dirty="0"/>
              <a:t>symptoms </a:t>
            </a:r>
            <a:r>
              <a:rPr lang="en-US" sz="2400" b="1" dirty="0" smtClean="0"/>
              <a:t>include: </a:t>
            </a:r>
          </a:p>
          <a:p>
            <a:pPr marL="342900" indent="-342900">
              <a:spcBef>
                <a:spcPts val="600"/>
              </a:spcBef>
              <a:spcAft>
                <a:spcPts val="600"/>
              </a:spcAft>
              <a:buFont typeface="Arial"/>
              <a:buChar char="•"/>
            </a:pPr>
            <a:r>
              <a:rPr lang="en-US" sz="2200" dirty="0"/>
              <a:t>R</a:t>
            </a:r>
            <a:r>
              <a:rPr lang="en-US" sz="2200" dirty="0" smtClean="0"/>
              <a:t>ecurring </a:t>
            </a:r>
            <a:r>
              <a:rPr lang="en-US" sz="2200" dirty="0"/>
              <a:t>memories or </a:t>
            </a:r>
            <a:r>
              <a:rPr lang="en-US" sz="2200" u="sng" dirty="0">
                <a:hlinkClick r:id="rId3"/>
              </a:rPr>
              <a:t>nightmares</a:t>
            </a:r>
            <a:r>
              <a:rPr lang="en-US" sz="2200" dirty="0"/>
              <a:t> of certain </a:t>
            </a:r>
            <a:r>
              <a:rPr lang="en-US" sz="2200" dirty="0" smtClean="0"/>
              <a:t>events</a:t>
            </a:r>
            <a:endParaRPr lang="en-US" sz="2200" dirty="0"/>
          </a:p>
          <a:p>
            <a:pPr marL="342900" indent="-342900">
              <a:spcBef>
                <a:spcPts val="600"/>
              </a:spcBef>
              <a:spcAft>
                <a:spcPts val="600"/>
              </a:spcAft>
              <a:buFont typeface="Arial"/>
              <a:buChar char="•"/>
            </a:pPr>
            <a:r>
              <a:rPr lang="en-US" sz="2200" u="sng" dirty="0" smtClean="0">
                <a:hlinkClick r:id="rId4"/>
              </a:rPr>
              <a:t>Sleeplessness</a:t>
            </a:r>
            <a:endParaRPr lang="en-US" sz="2200" dirty="0"/>
          </a:p>
          <a:p>
            <a:pPr marL="342900" indent="-342900">
              <a:spcBef>
                <a:spcPts val="600"/>
              </a:spcBef>
              <a:spcAft>
                <a:spcPts val="600"/>
              </a:spcAft>
              <a:buFont typeface="Arial"/>
              <a:buChar char="•"/>
            </a:pPr>
            <a:r>
              <a:rPr lang="en-US" sz="2200" u="sng" dirty="0" smtClean="0">
                <a:hlinkClick r:id="rId5"/>
              </a:rPr>
              <a:t>Loss </a:t>
            </a:r>
            <a:r>
              <a:rPr lang="en-US" sz="2200" u="sng" dirty="0">
                <a:hlinkClick r:id="rId5"/>
              </a:rPr>
              <a:t>of interest</a:t>
            </a:r>
            <a:r>
              <a:rPr lang="en-US" sz="2200" dirty="0"/>
              <a:t> in things you used to </a:t>
            </a:r>
            <a:r>
              <a:rPr lang="en-US" sz="2200" dirty="0" smtClean="0"/>
              <a:t>enjoy</a:t>
            </a:r>
            <a:endParaRPr lang="en-US" sz="2200" dirty="0"/>
          </a:p>
          <a:p>
            <a:pPr marL="342900" indent="-342900">
              <a:spcBef>
                <a:spcPts val="600"/>
              </a:spcBef>
              <a:spcAft>
                <a:spcPts val="600"/>
              </a:spcAft>
              <a:buFont typeface="Arial"/>
              <a:buChar char="•"/>
            </a:pPr>
            <a:r>
              <a:rPr lang="en-US" sz="2200" dirty="0" smtClean="0"/>
              <a:t>Feeling numb, </a:t>
            </a:r>
            <a:r>
              <a:rPr lang="en-US" sz="2200" u="sng" dirty="0" smtClean="0">
                <a:hlinkClick r:id="rId6"/>
              </a:rPr>
              <a:t>angry, and/or irritable</a:t>
            </a:r>
            <a:endParaRPr lang="en-US" sz="2200" u="sng" dirty="0" smtClean="0"/>
          </a:p>
          <a:p>
            <a:pPr>
              <a:spcBef>
                <a:spcPts val="600"/>
              </a:spcBef>
              <a:spcAft>
                <a:spcPts val="600"/>
              </a:spcAft>
            </a:pPr>
            <a:endParaRPr lang="en-US" sz="2400" dirty="0"/>
          </a:p>
          <a:p>
            <a:pPr>
              <a:spcBef>
                <a:spcPts val="0"/>
              </a:spcBef>
              <a:spcAft>
                <a:spcPts val="1200"/>
              </a:spcAft>
            </a:pPr>
            <a:r>
              <a:rPr lang="en-US" sz="2400" b="1" dirty="0" smtClean="0"/>
              <a:t>Reactions to symptoms can be disruptive, too:</a:t>
            </a:r>
            <a:endParaRPr lang="en-US" sz="2400" b="1" dirty="0"/>
          </a:p>
          <a:p>
            <a:pPr marL="342900" lvl="0" indent="-342900">
              <a:spcBef>
                <a:spcPts val="600"/>
              </a:spcBef>
              <a:spcAft>
                <a:spcPts val="600"/>
              </a:spcAft>
              <a:buFont typeface="Arial"/>
              <a:buChar char="•"/>
            </a:pPr>
            <a:r>
              <a:rPr lang="en-US" sz="2200" dirty="0"/>
              <a:t>Frequently </a:t>
            </a:r>
            <a:r>
              <a:rPr lang="en-US" sz="2200" dirty="0" smtClean="0"/>
              <a:t>avoiding </a:t>
            </a:r>
            <a:r>
              <a:rPr lang="en-US" sz="2200" dirty="0"/>
              <a:t>places or things that remind you of what happened</a:t>
            </a:r>
          </a:p>
          <a:p>
            <a:pPr marL="342900" lvl="0" indent="-342900">
              <a:spcBef>
                <a:spcPts val="600"/>
              </a:spcBef>
              <a:spcAft>
                <a:spcPts val="600"/>
              </a:spcAft>
              <a:buFont typeface="Arial"/>
              <a:buChar char="•"/>
            </a:pPr>
            <a:r>
              <a:rPr lang="en-US" sz="2200" u="sng" dirty="0" smtClean="0">
                <a:hlinkClick r:id="rId7"/>
              </a:rPr>
              <a:t>Turning </a:t>
            </a:r>
            <a:r>
              <a:rPr lang="en-US" sz="2200" u="sng" dirty="0">
                <a:hlinkClick r:id="rId7"/>
              </a:rPr>
              <a:t>to drinking or using drugs</a:t>
            </a:r>
            <a:r>
              <a:rPr lang="en-US" sz="2200" dirty="0"/>
              <a:t> to numb </a:t>
            </a:r>
            <a:r>
              <a:rPr lang="en-US" sz="2200" dirty="0" smtClean="0"/>
              <a:t>feelings</a:t>
            </a:r>
            <a:endParaRPr lang="en-US" sz="2200" dirty="0"/>
          </a:p>
          <a:p>
            <a:pPr marL="342900" lvl="0" indent="-342900">
              <a:spcBef>
                <a:spcPts val="600"/>
              </a:spcBef>
              <a:spcAft>
                <a:spcPts val="600"/>
              </a:spcAft>
              <a:buFont typeface="Arial"/>
              <a:buChar char="•"/>
            </a:pPr>
            <a:r>
              <a:rPr lang="en-US" sz="2200" dirty="0" smtClean="0"/>
              <a:t>Considering </a:t>
            </a:r>
            <a:r>
              <a:rPr lang="en-US" sz="2200" dirty="0"/>
              <a:t>harming yourself or others</a:t>
            </a:r>
          </a:p>
          <a:p>
            <a:pPr marL="342900" lvl="0" indent="-342900">
              <a:spcBef>
                <a:spcPts val="600"/>
              </a:spcBef>
              <a:spcAft>
                <a:spcPts val="600"/>
              </a:spcAft>
              <a:buFont typeface="Arial"/>
              <a:buChar char="•"/>
            </a:pPr>
            <a:r>
              <a:rPr lang="en-US" sz="2200" u="sng" dirty="0" smtClean="0">
                <a:hlinkClick r:id="rId8"/>
              </a:rPr>
              <a:t>Pulling </a:t>
            </a:r>
            <a:r>
              <a:rPr lang="en-US" sz="2200" u="sng" dirty="0">
                <a:hlinkClick r:id="rId8"/>
              </a:rPr>
              <a:t>away from other people and </a:t>
            </a:r>
            <a:r>
              <a:rPr lang="en-US" sz="2200" u="sng" dirty="0" smtClean="0">
                <a:hlinkClick r:id="rId8"/>
              </a:rPr>
              <a:t>becoming </a:t>
            </a:r>
            <a:r>
              <a:rPr lang="en-US" sz="2200" u="sng" dirty="0">
                <a:hlinkClick r:id="rId8"/>
              </a:rPr>
              <a:t>isolated</a:t>
            </a:r>
            <a:endParaRPr lang="en-US" sz="2200" dirty="0"/>
          </a:p>
        </p:txBody>
      </p:sp>
    </p:spTree>
    <p:extLst>
      <p:ext uri="{BB962C8B-B14F-4D97-AF65-F5344CB8AC3E}">
        <p14:creationId xmlns:p14="http://schemas.microsoft.com/office/powerpoint/2010/main" val="29401427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2753"/>
            <a:ext cx="11523134" cy="896472"/>
          </a:xfrm>
        </p:spPr>
        <p:txBody>
          <a:bodyPr/>
          <a:lstStyle/>
          <a:p>
            <a:r>
              <a:rPr lang="en-US" sz="3600" dirty="0" smtClean="0"/>
              <a:t>Every day, Veterans with PTSD get better</a:t>
            </a:r>
            <a:endParaRPr lang="en-US" sz="3600" dirty="0"/>
          </a:p>
        </p:txBody>
      </p:sp>
      <p:sp>
        <p:nvSpPr>
          <p:cNvPr id="3" name="Content Placeholder 2"/>
          <p:cNvSpPr>
            <a:spLocks noGrp="1"/>
          </p:cNvSpPr>
          <p:nvPr>
            <p:ph idx="1"/>
          </p:nvPr>
        </p:nvSpPr>
        <p:spPr>
          <a:xfrm>
            <a:off x="609599" y="1447601"/>
            <a:ext cx="5470567" cy="4895010"/>
          </a:xfrm>
        </p:spPr>
        <p:txBody>
          <a:bodyPr>
            <a:normAutofit/>
          </a:bodyPr>
          <a:lstStyle/>
          <a:p>
            <a:pPr>
              <a:spcBef>
                <a:spcPts val="0"/>
              </a:spcBef>
              <a:spcAft>
                <a:spcPts val="1200"/>
              </a:spcAft>
            </a:pPr>
            <a:r>
              <a:rPr lang="en-US" sz="2400" b="1" dirty="0" smtClean="0"/>
              <a:t>Treatment works. </a:t>
            </a:r>
            <a:r>
              <a:rPr lang="en-US" sz="2400" b="1" dirty="0"/>
              <a:t> </a:t>
            </a:r>
            <a:endParaRPr lang="en-US" sz="2400" b="1" dirty="0" smtClean="0"/>
          </a:p>
          <a:p>
            <a:pPr marL="342900" indent="-342900">
              <a:spcBef>
                <a:spcPts val="600"/>
              </a:spcBef>
              <a:spcAft>
                <a:spcPts val="600"/>
              </a:spcAft>
              <a:buFont typeface="Arial"/>
              <a:buChar char="•"/>
            </a:pPr>
            <a:r>
              <a:rPr lang="en-US" sz="2200" dirty="0" smtClean="0"/>
              <a:t>Be </a:t>
            </a:r>
            <a:r>
              <a:rPr lang="en-US" sz="2200" dirty="0"/>
              <a:t>patient and </a:t>
            </a:r>
            <a:r>
              <a:rPr lang="en-US" sz="2200" dirty="0" smtClean="0"/>
              <a:t>persistent</a:t>
            </a:r>
          </a:p>
          <a:p>
            <a:pPr marL="342900" indent="-342900">
              <a:spcBef>
                <a:spcPts val="600"/>
              </a:spcBef>
              <a:spcAft>
                <a:spcPts val="600"/>
              </a:spcAft>
              <a:buFont typeface="Arial"/>
              <a:buChar char="•"/>
            </a:pPr>
            <a:r>
              <a:rPr lang="en-US" sz="2200" dirty="0" smtClean="0"/>
              <a:t>Contact your family doctor for support</a:t>
            </a:r>
          </a:p>
          <a:p>
            <a:pPr marL="342900" indent="-342900">
              <a:spcBef>
                <a:spcPts val="600"/>
              </a:spcBef>
              <a:spcAft>
                <a:spcPts val="600"/>
              </a:spcAft>
              <a:buFont typeface="Arial"/>
              <a:buChar char="•"/>
            </a:pPr>
            <a:r>
              <a:rPr lang="en-US" sz="2200" u="sng" dirty="0" smtClean="0">
                <a:hlinkClick r:id="rId3"/>
              </a:rPr>
              <a:t>Lean on local </a:t>
            </a:r>
            <a:r>
              <a:rPr lang="en-US" sz="2200" u="sng" dirty="0">
                <a:hlinkClick r:id="rId3"/>
              </a:rPr>
              <a:t>mental health professionals</a:t>
            </a:r>
            <a:r>
              <a:rPr lang="en-US" sz="2200" dirty="0"/>
              <a:t>, </a:t>
            </a:r>
            <a:r>
              <a:rPr lang="en-US" sz="2200" dirty="0" smtClean="0"/>
              <a:t>counselors, </a:t>
            </a:r>
            <a:r>
              <a:rPr lang="en-US" sz="2200" dirty="0"/>
              <a:t>or </a:t>
            </a:r>
            <a:r>
              <a:rPr lang="en-US" sz="2200" dirty="0" smtClean="0"/>
              <a:t>a spiritual </a:t>
            </a:r>
            <a:r>
              <a:rPr lang="en-US" sz="2200" dirty="0"/>
              <a:t>or religious adviser, </a:t>
            </a:r>
            <a:r>
              <a:rPr lang="en-US" sz="2200" dirty="0" smtClean="0"/>
              <a:t>for support</a:t>
            </a:r>
            <a:endParaRPr lang="en-US" sz="2200" dirty="0"/>
          </a:p>
        </p:txBody>
      </p:sp>
      <p:pic>
        <p:nvPicPr>
          <p:cNvPr id="4" name="Picture 3" descr="A man and woman talking outside while drinking coffee&#10;"/>
          <p:cNvPicPr>
            <a:picLocks noChangeAspect="1"/>
          </p:cNvPicPr>
          <p:nvPr/>
        </p:nvPicPr>
        <p:blipFill rotWithShape="1">
          <a:blip r:embed="rId4">
            <a:extLst>
              <a:ext uri="{28A0092B-C50C-407E-A947-70E740481C1C}">
                <a14:useLocalDpi xmlns:a14="http://schemas.microsoft.com/office/drawing/2010/main" val="0"/>
              </a:ext>
            </a:extLst>
          </a:blip>
          <a:srcRect l="27374" t="1636" r="13042" b="14284"/>
          <a:stretch/>
        </p:blipFill>
        <p:spPr>
          <a:xfrm>
            <a:off x="6198918" y="1080654"/>
            <a:ext cx="5993081" cy="5628904"/>
          </a:xfrm>
          <a:prstGeom prst="rect">
            <a:avLst/>
          </a:prstGeom>
        </p:spPr>
      </p:pic>
    </p:spTree>
    <p:extLst>
      <p:ext uri="{BB962C8B-B14F-4D97-AF65-F5344CB8AC3E}">
        <p14:creationId xmlns:p14="http://schemas.microsoft.com/office/powerpoint/2010/main" val="31756189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2753"/>
            <a:ext cx="10744201" cy="896472"/>
          </a:xfrm>
        </p:spPr>
        <p:txBody>
          <a:bodyPr/>
          <a:lstStyle/>
          <a:p>
            <a:r>
              <a:rPr lang="en-US" sz="3600" dirty="0" smtClean="0"/>
              <a:t>What does depression look like? </a:t>
            </a:r>
            <a:endParaRPr lang="en-US" sz="3600" dirty="0"/>
          </a:p>
        </p:txBody>
      </p:sp>
      <p:sp>
        <p:nvSpPr>
          <p:cNvPr id="3" name="Content Placeholder 2"/>
          <p:cNvSpPr>
            <a:spLocks noGrp="1"/>
          </p:cNvSpPr>
          <p:nvPr>
            <p:ph idx="1"/>
          </p:nvPr>
        </p:nvSpPr>
        <p:spPr>
          <a:xfrm>
            <a:off x="609600" y="1281953"/>
            <a:ext cx="6444344" cy="4961192"/>
          </a:xfrm>
        </p:spPr>
        <p:txBody>
          <a:bodyPr>
            <a:normAutofit lnSpcReduction="10000"/>
          </a:bodyPr>
          <a:lstStyle/>
          <a:p>
            <a:pPr>
              <a:spcBef>
                <a:spcPts val="0"/>
              </a:spcBef>
              <a:spcAft>
                <a:spcPts val="1200"/>
              </a:spcAft>
            </a:pPr>
            <a:r>
              <a:rPr lang="en-US" sz="2400" b="1" dirty="0" smtClean="0"/>
              <a:t>Consider </a:t>
            </a:r>
            <a:r>
              <a:rPr lang="en-US" sz="2400" b="1" dirty="0"/>
              <a:t>whether your thoughts, moods, or behaviors have changed noticeably</a:t>
            </a:r>
            <a:r>
              <a:rPr lang="en-US" sz="2400" b="1" dirty="0" smtClean="0"/>
              <a:t>:</a:t>
            </a:r>
          </a:p>
          <a:p>
            <a:pPr marL="285750" indent="-285750">
              <a:spcBef>
                <a:spcPts val="600"/>
              </a:spcBef>
              <a:spcAft>
                <a:spcPts val="600"/>
              </a:spcAft>
              <a:buFont typeface="Arial"/>
              <a:buChar char="•"/>
            </a:pPr>
            <a:r>
              <a:rPr lang="en-US" sz="2200" dirty="0" smtClean="0"/>
              <a:t>Is </a:t>
            </a:r>
            <a:r>
              <a:rPr lang="en-US" sz="2200" dirty="0"/>
              <a:t>your mood different than “usual” for you? </a:t>
            </a:r>
            <a:endParaRPr lang="en-US" sz="2200" dirty="0" smtClean="0"/>
          </a:p>
          <a:p>
            <a:pPr marL="285750" indent="-285750">
              <a:spcBef>
                <a:spcPts val="600"/>
              </a:spcBef>
              <a:spcAft>
                <a:spcPts val="600"/>
              </a:spcAft>
              <a:buFont typeface="Arial"/>
              <a:buChar char="•"/>
            </a:pPr>
            <a:r>
              <a:rPr lang="en-US" sz="2200" dirty="0" smtClean="0"/>
              <a:t>Have </a:t>
            </a:r>
            <a:r>
              <a:rPr lang="en-US" sz="2200" dirty="0"/>
              <a:t>others noticed a difference? </a:t>
            </a:r>
            <a:endParaRPr lang="en-US" sz="2200" dirty="0" smtClean="0"/>
          </a:p>
          <a:p>
            <a:pPr marL="285750" indent="-285750">
              <a:spcBef>
                <a:spcPts val="600"/>
              </a:spcBef>
              <a:spcAft>
                <a:spcPts val="600"/>
              </a:spcAft>
              <a:buFont typeface="Arial"/>
              <a:buChar char="•"/>
            </a:pPr>
            <a:endParaRPr lang="en-US" sz="2000" dirty="0" smtClean="0"/>
          </a:p>
          <a:p>
            <a:pPr>
              <a:spcBef>
                <a:spcPts val="0"/>
              </a:spcBef>
              <a:spcAft>
                <a:spcPts val="1200"/>
              </a:spcAft>
            </a:pPr>
            <a:r>
              <a:rPr lang="en-US" sz="2400" b="1" dirty="0" smtClean="0"/>
              <a:t>Most common </a:t>
            </a:r>
            <a:r>
              <a:rPr lang="en-US" sz="2400" b="1" dirty="0"/>
              <a:t>symptoms of </a:t>
            </a:r>
            <a:r>
              <a:rPr lang="en-US" sz="2400" b="1" dirty="0" smtClean="0"/>
              <a:t>depression:</a:t>
            </a:r>
          </a:p>
          <a:p>
            <a:pPr marL="342900" indent="-342900">
              <a:spcBef>
                <a:spcPts val="600"/>
              </a:spcBef>
              <a:spcAft>
                <a:spcPts val="600"/>
              </a:spcAft>
              <a:buFont typeface="Arial"/>
              <a:buChar char="•"/>
            </a:pPr>
            <a:r>
              <a:rPr lang="en-US" sz="2200" dirty="0" smtClean="0">
                <a:hlinkClick r:id="rId3"/>
              </a:rPr>
              <a:t>F</a:t>
            </a:r>
            <a:r>
              <a:rPr lang="en-US" sz="2200" u="sng" dirty="0" smtClean="0">
                <a:hlinkClick r:id="rId3"/>
              </a:rPr>
              <a:t>eeling </a:t>
            </a:r>
            <a:r>
              <a:rPr lang="en-US" sz="2200" u="sng" dirty="0">
                <a:hlinkClick r:id="rId3"/>
              </a:rPr>
              <a:t>sad or </a:t>
            </a:r>
            <a:r>
              <a:rPr lang="en-US" sz="2200" u="sng" dirty="0" smtClean="0">
                <a:hlinkClick r:id="rId3"/>
              </a:rPr>
              <a:t>down</a:t>
            </a:r>
            <a:endParaRPr lang="en-US" sz="2200" dirty="0"/>
          </a:p>
          <a:p>
            <a:pPr marL="342900" indent="-342900">
              <a:spcBef>
                <a:spcPts val="600"/>
              </a:spcBef>
              <a:spcAft>
                <a:spcPts val="600"/>
              </a:spcAft>
              <a:buFont typeface="Arial"/>
              <a:buChar char="•"/>
            </a:pPr>
            <a:r>
              <a:rPr lang="en-US" sz="2200" dirty="0" smtClean="0">
                <a:hlinkClick r:id="rId4"/>
              </a:rPr>
              <a:t>L</a:t>
            </a:r>
            <a:r>
              <a:rPr lang="en-US" sz="2200" u="sng" dirty="0" smtClean="0">
                <a:hlinkClick r:id="rId4"/>
              </a:rPr>
              <a:t>osing </a:t>
            </a:r>
            <a:r>
              <a:rPr lang="en-US" sz="2200" u="sng" dirty="0">
                <a:hlinkClick r:id="rId4"/>
              </a:rPr>
              <a:t>interest in or not getting enjoyment from activities you once found </a:t>
            </a:r>
            <a:r>
              <a:rPr lang="en-US" sz="2200" u="sng" dirty="0" smtClean="0">
                <a:hlinkClick r:id="rId4"/>
              </a:rPr>
              <a:t>pleasurable</a:t>
            </a:r>
            <a:r>
              <a:rPr lang="en-US" sz="2200" u="sng" dirty="0" smtClean="0"/>
              <a:t/>
            </a:r>
            <a:br>
              <a:rPr lang="en-US" sz="2200" u="sng" dirty="0" smtClean="0"/>
            </a:br>
            <a:endParaRPr lang="en-US" sz="2200" u="sng" dirty="0"/>
          </a:p>
          <a:p>
            <a:pPr>
              <a:spcBef>
                <a:spcPts val="600"/>
              </a:spcBef>
              <a:spcAft>
                <a:spcPts val="600"/>
              </a:spcAft>
            </a:pPr>
            <a:r>
              <a:rPr lang="en-US" sz="2200" dirty="0" smtClean="0"/>
              <a:t>If </a:t>
            </a:r>
            <a:r>
              <a:rPr lang="en-US" sz="2200" dirty="0"/>
              <a:t>you experience either of these symptoms nearly every day for at least two weeks, you </a:t>
            </a:r>
            <a:r>
              <a:rPr lang="en-US" sz="2200" dirty="0" smtClean="0"/>
              <a:t>may be depressed.</a:t>
            </a:r>
          </a:p>
        </p:txBody>
      </p:sp>
      <p:pic>
        <p:nvPicPr>
          <p:cNvPr id="4" name="Picture 3" descr="An older gentleman and his female doctor talking. She is holding up a tablet computer."/>
          <p:cNvPicPr>
            <a:picLocks noChangeAspect="1"/>
          </p:cNvPicPr>
          <p:nvPr/>
        </p:nvPicPr>
        <p:blipFill rotWithShape="1">
          <a:blip r:embed="rId5">
            <a:extLst>
              <a:ext uri="{28A0092B-C50C-407E-A947-70E740481C1C}">
                <a14:useLocalDpi xmlns:a14="http://schemas.microsoft.com/office/drawing/2010/main" val="0"/>
              </a:ext>
            </a:extLst>
          </a:blip>
          <a:srcRect l="30692" t="9273" r="29026" b="22354"/>
          <a:stretch/>
        </p:blipFill>
        <p:spPr>
          <a:xfrm>
            <a:off x="7220197" y="1080654"/>
            <a:ext cx="4971804" cy="5616803"/>
          </a:xfrm>
          <a:prstGeom prst="rect">
            <a:avLst/>
          </a:prstGeom>
        </p:spPr>
      </p:pic>
    </p:spTree>
    <p:extLst>
      <p:ext uri="{BB962C8B-B14F-4D97-AF65-F5344CB8AC3E}">
        <p14:creationId xmlns:p14="http://schemas.microsoft.com/office/powerpoint/2010/main" val="41252246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2753"/>
            <a:ext cx="10744201" cy="896472"/>
          </a:xfrm>
        </p:spPr>
        <p:txBody>
          <a:bodyPr/>
          <a:lstStyle/>
          <a:p>
            <a:r>
              <a:rPr lang="en-US" sz="3600" dirty="0" smtClean="0"/>
              <a:t>Depression shows itself in several ways</a:t>
            </a:r>
            <a:endParaRPr lang="en-US" sz="3600" dirty="0"/>
          </a:p>
        </p:txBody>
      </p:sp>
      <p:sp>
        <p:nvSpPr>
          <p:cNvPr id="3" name="Content Placeholder 2"/>
          <p:cNvSpPr>
            <a:spLocks noGrp="1"/>
          </p:cNvSpPr>
          <p:nvPr>
            <p:ph idx="1"/>
          </p:nvPr>
        </p:nvSpPr>
        <p:spPr>
          <a:xfrm>
            <a:off x="609599" y="1130679"/>
            <a:ext cx="10981267" cy="5046284"/>
          </a:xfrm>
        </p:spPr>
        <p:txBody>
          <a:bodyPr>
            <a:noAutofit/>
          </a:bodyPr>
          <a:lstStyle/>
          <a:p>
            <a:endParaRPr lang="en-US" sz="2200" b="1" dirty="0" smtClean="0"/>
          </a:p>
          <a:p>
            <a:pPr marL="342900" lvl="0" indent="-342900">
              <a:spcBef>
                <a:spcPts val="600"/>
              </a:spcBef>
              <a:spcAft>
                <a:spcPts val="600"/>
              </a:spcAft>
              <a:buFont typeface="Arial"/>
              <a:buChar char="•"/>
            </a:pPr>
            <a:r>
              <a:rPr lang="en-US" sz="2200" dirty="0" smtClean="0"/>
              <a:t>Gaining or losing weight</a:t>
            </a:r>
          </a:p>
          <a:p>
            <a:pPr marL="342900" lvl="0" indent="-342900">
              <a:spcBef>
                <a:spcPts val="600"/>
              </a:spcBef>
              <a:spcAft>
                <a:spcPts val="600"/>
              </a:spcAft>
              <a:buFont typeface="Arial"/>
              <a:buChar char="•"/>
            </a:pPr>
            <a:r>
              <a:rPr lang="en-US" sz="2200" u="sng" dirty="0" smtClean="0">
                <a:hlinkClick r:id="rId3"/>
              </a:rPr>
              <a:t>Eating </a:t>
            </a:r>
            <a:r>
              <a:rPr lang="en-US" sz="2200" u="sng" dirty="0">
                <a:hlinkClick r:id="rId3"/>
              </a:rPr>
              <a:t>more or less than usual</a:t>
            </a:r>
            <a:r>
              <a:rPr lang="en-US" sz="2200" dirty="0"/>
              <a:t> </a:t>
            </a:r>
          </a:p>
          <a:p>
            <a:pPr marL="342900" lvl="0" indent="-342900">
              <a:spcBef>
                <a:spcPts val="600"/>
              </a:spcBef>
              <a:spcAft>
                <a:spcPts val="600"/>
              </a:spcAft>
              <a:buFont typeface="Arial"/>
              <a:buChar char="•"/>
            </a:pPr>
            <a:r>
              <a:rPr lang="en-US" sz="2200" dirty="0"/>
              <a:t>Having </a:t>
            </a:r>
            <a:r>
              <a:rPr lang="en-US" sz="2200" u="sng" dirty="0" smtClean="0">
                <a:hlinkClick r:id="rId4"/>
              </a:rPr>
              <a:t>difficulty </a:t>
            </a:r>
            <a:r>
              <a:rPr lang="en-US" sz="2200" u="sng" dirty="0">
                <a:hlinkClick r:id="rId4"/>
              </a:rPr>
              <a:t>sleeping, or sleeping more than usual </a:t>
            </a:r>
            <a:endParaRPr lang="en-US" sz="2200" dirty="0"/>
          </a:p>
          <a:p>
            <a:pPr marL="342900" lvl="0" indent="-342900">
              <a:spcBef>
                <a:spcPts val="600"/>
              </a:spcBef>
              <a:spcAft>
                <a:spcPts val="600"/>
              </a:spcAft>
              <a:buFont typeface="Arial"/>
              <a:buChar char="•"/>
            </a:pPr>
            <a:r>
              <a:rPr lang="en-US" sz="2200" dirty="0"/>
              <a:t>Feeling restless and unable to sit still, or the opposite (moving more slowly than usual)</a:t>
            </a:r>
          </a:p>
          <a:p>
            <a:pPr marL="342900" lvl="0" indent="-342900">
              <a:spcBef>
                <a:spcPts val="600"/>
              </a:spcBef>
              <a:spcAft>
                <a:spcPts val="600"/>
              </a:spcAft>
              <a:buFont typeface="Arial"/>
              <a:buChar char="•"/>
            </a:pPr>
            <a:r>
              <a:rPr lang="en-US" sz="2200" dirty="0"/>
              <a:t>Feeling tired or as if you have no energy </a:t>
            </a:r>
          </a:p>
          <a:p>
            <a:pPr marL="342900" lvl="0" indent="-342900">
              <a:spcBef>
                <a:spcPts val="600"/>
              </a:spcBef>
              <a:spcAft>
                <a:spcPts val="600"/>
              </a:spcAft>
              <a:buFont typeface="Arial"/>
              <a:buChar char="•"/>
            </a:pPr>
            <a:r>
              <a:rPr lang="en-US" sz="2200" dirty="0"/>
              <a:t>Feeling excessively guilty over things you have done or not done </a:t>
            </a:r>
          </a:p>
          <a:p>
            <a:pPr marL="342900" lvl="0" indent="-342900">
              <a:spcBef>
                <a:spcPts val="600"/>
              </a:spcBef>
              <a:spcAft>
                <a:spcPts val="600"/>
              </a:spcAft>
              <a:buFont typeface="Arial"/>
              <a:buChar char="•"/>
            </a:pPr>
            <a:r>
              <a:rPr lang="en-US" sz="2200" dirty="0"/>
              <a:t>Having low self-esteem or feeling down on yourself</a:t>
            </a:r>
          </a:p>
          <a:p>
            <a:pPr marL="342900" lvl="0" indent="-342900">
              <a:spcBef>
                <a:spcPts val="600"/>
              </a:spcBef>
              <a:spcAft>
                <a:spcPts val="600"/>
              </a:spcAft>
              <a:buFont typeface="Arial"/>
              <a:buChar char="•"/>
            </a:pPr>
            <a:r>
              <a:rPr lang="en-US" sz="2200" dirty="0"/>
              <a:t>Finding it </a:t>
            </a:r>
            <a:r>
              <a:rPr lang="en-US" sz="2200" u="sng" dirty="0">
                <a:hlinkClick r:id="rId5"/>
              </a:rPr>
              <a:t>hard to focus</a:t>
            </a:r>
            <a:r>
              <a:rPr lang="en-US" sz="2200" dirty="0"/>
              <a:t>, remember things, or make decisions </a:t>
            </a:r>
          </a:p>
          <a:p>
            <a:pPr marL="342900" lvl="0" indent="-342900">
              <a:spcBef>
                <a:spcPts val="600"/>
              </a:spcBef>
              <a:spcAft>
                <a:spcPts val="600"/>
              </a:spcAft>
              <a:buFont typeface="Arial"/>
              <a:buChar char="•"/>
            </a:pPr>
            <a:r>
              <a:rPr lang="en-US" sz="2200" dirty="0"/>
              <a:t>Feeling hopeless</a:t>
            </a:r>
            <a:endParaRPr lang="en-US" sz="2200" dirty="0">
              <a:solidFill>
                <a:srgbClr val="003F72"/>
              </a:solidFill>
            </a:endParaRPr>
          </a:p>
          <a:p>
            <a:pPr marL="342900" lvl="0" indent="-342900">
              <a:spcBef>
                <a:spcPts val="600"/>
              </a:spcBef>
              <a:spcAft>
                <a:spcPts val="600"/>
              </a:spcAft>
              <a:buFont typeface="Arial"/>
              <a:buChar char="•"/>
            </a:pPr>
            <a:r>
              <a:rPr lang="en-US" sz="2200" dirty="0">
                <a:solidFill>
                  <a:srgbClr val="003F72"/>
                </a:solidFill>
              </a:rPr>
              <a:t>Thinking about </a:t>
            </a:r>
            <a:r>
              <a:rPr lang="en-US" sz="2200" dirty="0" smtClean="0">
                <a:solidFill>
                  <a:srgbClr val="003F72"/>
                </a:solidFill>
              </a:rPr>
              <a:t>death, or </a:t>
            </a:r>
            <a:r>
              <a:rPr lang="en-US" sz="2200" dirty="0">
                <a:solidFill>
                  <a:srgbClr val="003F72"/>
                </a:solidFill>
              </a:rPr>
              <a:t>feeling that life is not worth </a:t>
            </a:r>
            <a:r>
              <a:rPr lang="en-US" sz="2200" dirty="0" smtClean="0">
                <a:solidFill>
                  <a:srgbClr val="003F72"/>
                </a:solidFill>
              </a:rPr>
              <a:t>living</a:t>
            </a:r>
          </a:p>
        </p:txBody>
      </p:sp>
    </p:spTree>
    <p:extLst>
      <p:ext uri="{BB962C8B-B14F-4D97-AF65-F5344CB8AC3E}">
        <p14:creationId xmlns:p14="http://schemas.microsoft.com/office/powerpoint/2010/main" val="22369365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762914"/>
            <a:ext cx="9144000" cy="920523"/>
          </a:xfrm>
        </p:spPr>
        <p:txBody>
          <a:bodyPr>
            <a:normAutofit/>
          </a:bodyPr>
          <a:lstStyle/>
          <a:p>
            <a:pPr rtl="0" eaLnBrk="1" latinLnBrk="0" hangingPunct="1"/>
            <a:r>
              <a:rPr lang="en-US" sz="3600" kern="1200" dirty="0" smtClean="0">
                <a:solidFill>
                  <a:srgbClr val="FFFFFF"/>
                </a:solidFill>
                <a:effectLst/>
                <a:latin typeface="Georgia" charset="0"/>
                <a:ea typeface="Georgia" charset="0"/>
                <a:cs typeface="Georgia" charset="0"/>
              </a:rPr>
              <a:t>Introduction</a:t>
            </a:r>
            <a:endParaRPr lang="en-US" sz="3600" dirty="0" smtClean="0">
              <a:effectLst/>
            </a:endParaRPr>
          </a:p>
        </p:txBody>
      </p:sp>
      <p:sp>
        <p:nvSpPr>
          <p:cNvPr id="3" name="Subtitle 2"/>
          <p:cNvSpPr>
            <a:spLocks noGrp="1"/>
          </p:cNvSpPr>
          <p:nvPr>
            <p:ph type="subTitle" idx="1"/>
          </p:nvPr>
        </p:nvSpPr>
        <p:spPr>
          <a:xfrm>
            <a:off x="1524000" y="2877221"/>
            <a:ext cx="9144000" cy="3895286"/>
          </a:xfrm>
        </p:spPr>
        <p:txBody>
          <a:bodyPr>
            <a:normAutofit/>
          </a:bodyPr>
          <a:lstStyle/>
          <a:p>
            <a:r>
              <a:rPr lang="en-US" sz="3200" dirty="0" smtClean="0"/>
              <a:t>Suicide is the 10th leading cause of death in the U.S.</a:t>
            </a:r>
            <a:r>
              <a:rPr lang="en-US" sz="2800" baseline="30000" dirty="0" smtClean="0"/>
              <a:t>* </a:t>
            </a:r>
          </a:p>
          <a:p>
            <a:pPr marL="0" marR="0" indent="0" algn="ctr" defTabSz="914400" rtl="0" eaLnBrk="1" fontAlgn="auto" latinLnBrk="0" hangingPunct="1">
              <a:lnSpc>
                <a:spcPct val="90000"/>
              </a:lnSpc>
              <a:spcBef>
                <a:spcPts val="1000"/>
              </a:spcBef>
              <a:spcAft>
                <a:spcPts val="0"/>
              </a:spcAft>
              <a:buClrTx/>
              <a:buSzTx/>
              <a:buFont typeface="Arial"/>
              <a:buNone/>
              <a:tabLst/>
              <a:defRPr/>
            </a:pPr>
            <a:r>
              <a:rPr lang="en-US" sz="3200" dirty="0" smtClean="0"/>
              <a:t>But it is preventable. You can make a difference. </a:t>
            </a:r>
          </a:p>
          <a:p>
            <a:pPr algn="r"/>
            <a:endParaRPr lang="en-US" sz="1200" baseline="30000" dirty="0" smtClean="0"/>
          </a:p>
          <a:p>
            <a:pPr algn="r"/>
            <a:endParaRPr lang="en-US" sz="1200" baseline="30000" dirty="0"/>
          </a:p>
          <a:p>
            <a:pPr algn="r"/>
            <a:endParaRPr lang="en-US" sz="1200" baseline="30000" dirty="0" smtClean="0"/>
          </a:p>
          <a:p>
            <a:pPr algn="r"/>
            <a:endParaRPr lang="en-US" sz="1200" baseline="30000" dirty="0"/>
          </a:p>
          <a:p>
            <a:pPr algn="r"/>
            <a:endParaRPr lang="en-US" sz="1200" baseline="30000" dirty="0" smtClean="0"/>
          </a:p>
          <a:p>
            <a:pPr algn="r"/>
            <a:endParaRPr lang="en-US" sz="1200" baseline="30000" dirty="0"/>
          </a:p>
          <a:p>
            <a:pPr algn="r"/>
            <a:endParaRPr lang="en-US" sz="1200" baseline="30000" dirty="0" smtClean="0"/>
          </a:p>
          <a:p>
            <a:pPr algn="r"/>
            <a:endParaRPr lang="en-US" sz="1200" baseline="30000" dirty="0"/>
          </a:p>
          <a:p>
            <a:pPr algn="r"/>
            <a:endParaRPr lang="en-US" sz="1200" baseline="30000" dirty="0" smtClean="0"/>
          </a:p>
          <a:p>
            <a:pPr algn="r"/>
            <a:endParaRPr lang="en-US" sz="1200" baseline="30000" dirty="0"/>
          </a:p>
          <a:p>
            <a:pPr algn="r"/>
            <a:r>
              <a:rPr lang="en-US" sz="1200" baseline="30000" dirty="0" smtClean="0"/>
              <a:t>*</a:t>
            </a:r>
            <a:r>
              <a:rPr lang="en-US" sz="1200" dirty="0"/>
              <a:t>National Vital Statistics System, National Center for Health Statistics, CDC (2014</a:t>
            </a:r>
            <a:r>
              <a:rPr lang="en-US" sz="1200" dirty="0" smtClean="0"/>
              <a:t>)</a:t>
            </a:r>
            <a:endParaRPr lang="en-US" sz="1200" dirty="0"/>
          </a:p>
        </p:txBody>
      </p:sp>
    </p:spTree>
    <p:extLst>
      <p:ext uri="{BB962C8B-B14F-4D97-AF65-F5344CB8AC3E}">
        <p14:creationId xmlns:p14="http://schemas.microsoft.com/office/powerpoint/2010/main" val="31922089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2753"/>
            <a:ext cx="10744201" cy="896472"/>
          </a:xfrm>
        </p:spPr>
        <p:txBody>
          <a:bodyPr/>
          <a:lstStyle/>
          <a:p>
            <a:r>
              <a:rPr lang="en-US" sz="3600" dirty="0"/>
              <a:t>Depression </a:t>
            </a:r>
            <a:r>
              <a:rPr lang="en-US" sz="3600" dirty="0" smtClean="0"/>
              <a:t>can </a:t>
            </a:r>
            <a:r>
              <a:rPr lang="en-US" sz="3600" dirty="0"/>
              <a:t>be effectively treated</a:t>
            </a:r>
          </a:p>
        </p:txBody>
      </p:sp>
      <p:sp>
        <p:nvSpPr>
          <p:cNvPr id="3" name="Content Placeholder 2"/>
          <p:cNvSpPr>
            <a:spLocks noGrp="1"/>
          </p:cNvSpPr>
          <p:nvPr>
            <p:ph idx="1"/>
          </p:nvPr>
        </p:nvSpPr>
        <p:spPr>
          <a:xfrm>
            <a:off x="609599" y="1281953"/>
            <a:ext cx="5933705" cy="4895010"/>
          </a:xfrm>
        </p:spPr>
        <p:txBody>
          <a:bodyPr>
            <a:normAutofit/>
          </a:bodyPr>
          <a:lstStyle/>
          <a:p>
            <a:pPr>
              <a:spcBef>
                <a:spcPts val="0"/>
              </a:spcBef>
              <a:spcAft>
                <a:spcPts val="1200"/>
              </a:spcAft>
            </a:pPr>
            <a:r>
              <a:rPr lang="en-US" sz="2400" b="1" dirty="0" smtClean="0"/>
              <a:t>Psychotherapy can help you:</a:t>
            </a:r>
          </a:p>
          <a:p>
            <a:pPr marL="342900" indent="-342900">
              <a:spcBef>
                <a:spcPts val="600"/>
              </a:spcBef>
              <a:spcAft>
                <a:spcPts val="600"/>
              </a:spcAft>
              <a:buFont typeface="Arial" charset="0"/>
              <a:buChar char="•"/>
            </a:pPr>
            <a:r>
              <a:rPr lang="en-US" sz="2200" dirty="0" smtClean="0"/>
              <a:t>Learn new ways to manage your symptoms</a:t>
            </a:r>
          </a:p>
          <a:p>
            <a:pPr marL="342900" indent="-342900">
              <a:spcBef>
                <a:spcPts val="600"/>
              </a:spcBef>
              <a:spcAft>
                <a:spcPts val="600"/>
              </a:spcAft>
              <a:buFont typeface="Arial" charset="0"/>
              <a:buChar char="•"/>
            </a:pPr>
            <a:r>
              <a:rPr lang="en-US" sz="2200" dirty="0" smtClean="0"/>
              <a:t>Improve relationships </a:t>
            </a:r>
          </a:p>
          <a:p>
            <a:pPr marL="342900" indent="-342900">
              <a:spcBef>
                <a:spcPts val="600"/>
              </a:spcBef>
              <a:spcAft>
                <a:spcPts val="600"/>
              </a:spcAft>
              <a:buFont typeface="Arial" charset="0"/>
              <a:buChar char="•"/>
            </a:pPr>
            <a:r>
              <a:rPr lang="en-US" sz="2200" dirty="0" smtClean="0"/>
              <a:t>Change </a:t>
            </a:r>
            <a:r>
              <a:rPr lang="en-US" sz="2200" dirty="0"/>
              <a:t>maladaptive </a:t>
            </a:r>
            <a:r>
              <a:rPr lang="en-US" sz="2200" dirty="0" smtClean="0"/>
              <a:t>thinking</a:t>
            </a:r>
          </a:p>
          <a:p>
            <a:pPr marL="342900" indent="-342900">
              <a:spcBef>
                <a:spcPts val="600"/>
              </a:spcBef>
              <a:spcAft>
                <a:spcPts val="600"/>
              </a:spcAft>
              <a:buFont typeface="Arial" charset="0"/>
              <a:buChar char="•"/>
            </a:pPr>
            <a:r>
              <a:rPr lang="en-US" sz="2200" dirty="0" smtClean="0"/>
              <a:t>Discover new solutions to life’s challenges</a:t>
            </a:r>
          </a:p>
        </p:txBody>
      </p:sp>
      <p:pic>
        <p:nvPicPr>
          <p:cNvPr id="4" name="Picture 3" descr="A mother and a daughter hugging"/>
          <p:cNvPicPr>
            <a:picLocks noChangeAspect="1"/>
          </p:cNvPicPr>
          <p:nvPr/>
        </p:nvPicPr>
        <p:blipFill rotWithShape="1">
          <a:blip r:embed="rId3">
            <a:extLst>
              <a:ext uri="{28A0092B-C50C-407E-A947-70E740481C1C}">
                <a14:useLocalDpi xmlns:a14="http://schemas.microsoft.com/office/drawing/2010/main" val="0"/>
              </a:ext>
            </a:extLst>
          </a:blip>
          <a:srcRect l="33750" t="5500" r="15364" b="10288"/>
          <a:stretch/>
        </p:blipFill>
        <p:spPr>
          <a:xfrm>
            <a:off x="7073735" y="1068780"/>
            <a:ext cx="5118265" cy="5637810"/>
          </a:xfrm>
          <a:prstGeom prst="rect">
            <a:avLst/>
          </a:prstGeom>
        </p:spPr>
      </p:pic>
    </p:spTree>
    <p:extLst>
      <p:ext uri="{BB962C8B-B14F-4D97-AF65-F5344CB8AC3E}">
        <p14:creationId xmlns:p14="http://schemas.microsoft.com/office/powerpoint/2010/main" val="33400328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666" y="62753"/>
            <a:ext cx="10761134" cy="896472"/>
          </a:xfrm>
        </p:spPr>
        <p:txBody>
          <a:bodyPr/>
          <a:lstStyle/>
          <a:p>
            <a:r>
              <a:rPr lang="en-US" sz="3600" dirty="0" smtClean="0"/>
              <a:t>Signs to look for when transitioning from service</a:t>
            </a:r>
            <a:endParaRPr lang="en-US" sz="3600" dirty="0"/>
          </a:p>
        </p:txBody>
      </p:sp>
      <p:sp>
        <p:nvSpPr>
          <p:cNvPr id="3" name="Content Placeholder 2"/>
          <p:cNvSpPr>
            <a:spLocks noGrp="1"/>
          </p:cNvSpPr>
          <p:nvPr>
            <p:ph idx="1"/>
          </p:nvPr>
        </p:nvSpPr>
        <p:spPr>
          <a:xfrm>
            <a:off x="592667" y="1508166"/>
            <a:ext cx="5772508" cy="4629950"/>
          </a:xfrm>
        </p:spPr>
        <p:txBody>
          <a:bodyPr>
            <a:normAutofit/>
          </a:bodyPr>
          <a:lstStyle/>
          <a:p>
            <a:pPr marL="342900" lvl="0" indent="-342900">
              <a:spcBef>
                <a:spcPts val="600"/>
              </a:spcBef>
              <a:spcAft>
                <a:spcPts val="600"/>
              </a:spcAft>
              <a:buFont typeface="Arial"/>
              <a:buChar char="•"/>
            </a:pPr>
            <a:r>
              <a:rPr lang="en-US" sz="2200" dirty="0" smtClean="0"/>
              <a:t>Frequently</a:t>
            </a:r>
            <a:r>
              <a:rPr lang="en-US" sz="2200" dirty="0"/>
              <a:t> </a:t>
            </a:r>
            <a:r>
              <a:rPr lang="en-US" sz="2200" u="sng" dirty="0">
                <a:hlinkClick r:id="rId3"/>
              </a:rPr>
              <a:t>feeling on edge</a:t>
            </a:r>
            <a:r>
              <a:rPr lang="en-US" sz="2200" dirty="0"/>
              <a:t> or tense</a:t>
            </a:r>
          </a:p>
          <a:p>
            <a:pPr marL="342900" lvl="0" indent="-342900">
              <a:spcBef>
                <a:spcPts val="600"/>
              </a:spcBef>
              <a:spcAft>
                <a:spcPts val="600"/>
              </a:spcAft>
              <a:buFont typeface="Arial"/>
              <a:buChar char="•"/>
            </a:pPr>
            <a:r>
              <a:rPr lang="en-US" sz="2200" dirty="0"/>
              <a:t>Having </a:t>
            </a:r>
            <a:r>
              <a:rPr lang="en-US" sz="2200" u="sng" dirty="0">
                <a:hlinkClick r:id="rId4"/>
              </a:rPr>
              <a:t>difficulty concentrating</a:t>
            </a:r>
            <a:endParaRPr lang="en-US" sz="2200" dirty="0"/>
          </a:p>
          <a:p>
            <a:pPr marL="342900" lvl="0" indent="-342900">
              <a:spcBef>
                <a:spcPts val="600"/>
              </a:spcBef>
              <a:spcAft>
                <a:spcPts val="600"/>
              </a:spcAft>
              <a:buFont typeface="Arial"/>
              <a:buChar char="•"/>
            </a:pPr>
            <a:r>
              <a:rPr lang="en-US" sz="2200" dirty="0"/>
              <a:t>Feeling </a:t>
            </a:r>
            <a:r>
              <a:rPr lang="en-US" sz="2200" u="sng" dirty="0">
                <a:hlinkClick r:id="rId5"/>
              </a:rPr>
              <a:t>angry or irritable</a:t>
            </a:r>
            <a:endParaRPr lang="en-US" sz="2200" dirty="0"/>
          </a:p>
          <a:p>
            <a:pPr marL="342900" lvl="0" indent="-342900">
              <a:spcBef>
                <a:spcPts val="600"/>
              </a:spcBef>
              <a:spcAft>
                <a:spcPts val="600"/>
              </a:spcAft>
              <a:buFont typeface="Arial"/>
              <a:buChar char="•"/>
            </a:pPr>
            <a:r>
              <a:rPr lang="en-US" sz="2200" dirty="0"/>
              <a:t>Having </a:t>
            </a:r>
            <a:r>
              <a:rPr lang="en-US" sz="2200" u="sng" dirty="0">
                <a:hlinkClick r:id="rId6"/>
              </a:rPr>
              <a:t>trouble sleeping</a:t>
            </a:r>
            <a:endParaRPr lang="en-US" sz="2200" dirty="0"/>
          </a:p>
          <a:p>
            <a:pPr marL="342900" lvl="0" indent="-342900">
              <a:spcBef>
                <a:spcPts val="600"/>
              </a:spcBef>
              <a:spcAft>
                <a:spcPts val="600"/>
              </a:spcAft>
              <a:buFont typeface="Arial"/>
              <a:buChar char="•"/>
            </a:pPr>
            <a:r>
              <a:rPr lang="en-US" sz="2200" u="sng" dirty="0">
                <a:hlinkClick r:id="rId7"/>
              </a:rPr>
              <a:t>Feeling down for weeks or months</a:t>
            </a:r>
            <a:endParaRPr lang="en-US" sz="2200" dirty="0"/>
          </a:p>
        </p:txBody>
      </p:sp>
      <p:pic>
        <p:nvPicPr>
          <p:cNvPr id="4" name="Picture 3" descr="Three people sitting on stairs having a talk"/>
          <p:cNvPicPr>
            <a:picLocks noChangeAspect="1"/>
          </p:cNvPicPr>
          <p:nvPr/>
        </p:nvPicPr>
        <p:blipFill rotWithShape="1">
          <a:blip r:embed="rId8">
            <a:extLst>
              <a:ext uri="{28A0092B-C50C-407E-A947-70E740481C1C}">
                <a14:useLocalDpi xmlns:a14="http://schemas.microsoft.com/office/drawing/2010/main" val="0"/>
              </a:ext>
            </a:extLst>
          </a:blip>
          <a:srcRect l="46751" t="22764" r="10763" b="4059"/>
          <a:stretch/>
        </p:blipFill>
        <p:spPr>
          <a:xfrm>
            <a:off x="7263740" y="1068780"/>
            <a:ext cx="4928260" cy="5649684"/>
          </a:xfrm>
          <a:prstGeom prst="rect">
            <a:avLst/>
          </a:prstGeom>
        </p:spPr>
      </p:pic>
    </p:spTree>
    <p:extLst>
      <p:ext uri="{BB962C8B-B14F-4D97-AF65-F5344CB8AC3E}">
        <p14:creationId xmlns:p14="http://schemas.microsoft.com/office/powerpoint/2010/main" val="6962904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666" y="62753"/>
            <a:ext cx="10761134" cy="896472"/>
          </a:xfrm>
        </p:spPr>
        <p:txBody>
          <a:bodyPr/>
          <a:lstStyle/>
          <a:p>
            <a:r>
              <a:rPr lang="en-US" sz="3600" dirty="0" smtClean="0"/>
              <a:t>Strategies to ease the transition from service</a:t>
            </a:r>
            <a:endParaRPr lang="en-US" sz="3600" dirty="0"/>
          </a:p>
        </p:txBody>
      </p:sp>
      <p:sp>
        <p:nvSpPr>
          <p:cNvPr id="3" name="Content Placeholder 2"/>
          <p:cNvSpPr>
            <a:spLocks noGrp="1"/>
          </p:cNvSpPr>
          <p:nvPr>
            <p:ph idx="1"/>
          </p:nvPr>
        </p:nvSpPr>
        <p:spPr>
          <a:xfrm>
            <a:off x="592666" y="1314776"/>
            <a:ext cx="10981267" cy="4639688"/>
          </a:xfrm>
        </p:spPr>
        <p:txBody>
          <a:bodyPr>
            <a:normAutofit/>
          </a:bodyPr>
          <a:lstStyle/>
          <a:p>
            <a:pPr marL="342900" lvl="0" indent="-342900">
              <a:spcBef>
                <a:spcPts val="600"/>
              </a:spcBef>
              <a:spcAft>
                <a:spcPts val="600"/>
              </a:spcAft>
              <a:buFont typeface="Arial"/>
              <a:buChar char="•"/>
            </a:pPr>
            <a:r>
              <a:rPr lang="en-US" sz="2200" dirty="0" smtClean="0"/>
              <a:t>Reach </a:t>
            </a:r>
            <a:r>
              <a:rPr lang="en-US" sz="2200" dirty="0"/>
              <a:t>out to other Veterans or to Veterans’ groups for social </a:t>
            </a:r>
            <a:r>
              <a:rPr lang="en-US" sz="2200" dirty="0" smtClean="0"/>
              <a:t>support</a:t>
            </a:r>
          </a:p>
          <a:p>
            <a:pPr marL="342900" lvl="0" indent="-342900">
              <a:spcBef>
                <a:spcPts val="600"/>
              </a:spcBef>
              <a:spcAft>
                <a:spcPts val="600"/>
              </a:spcAft>
              <a:buFont typeface="Arial"/>
              <a:buChar char="•"/>
            </a:pPr>
            <a:r>
              <a:rPr lang="en-US" sz="2200" dirty="0" smtClean="0"/>
              <a:t>Be </a:t>
            </a:r>
            <a:r>
              <a:rPr lang="en-US" sz="2200" dirty="0"/>
              <a:t>prepared for insensitive questions or topics of </a:t>
            </a:r>
            <a:r>
              <a:rPr lang="en-US" sz="2200" dirty="0" smtClean="0"/>
              <a:t>conversation, </a:t>
            </a:r>
            <a:r>
              <a:rPr lang="en-US" sz="2200" dirty="0"/>
              <a:t>practice how to </a:t>
            </a:r>
            <a:r>
              <a:rPr lang="en-US" sz="2200" dirty="0" smtClean="0"/>
              <a:t>respond, and respectfully </a:t>
            </a:r>
            <a:r>
              <a:rPr lang="en-US" sz="2200" dirty="0"/>
              <a:t>decline to talk about things that make you </a:t>
            </a:r>
            <a:r>
              <a:rPr lang="en-US" sz="2200" dirty="0" smtClean="0"/>
              <a:t>uncomfortable</a:t>
            </a:r>
            <a:endParaRPr lang="en-US" sz="2200" dirty="0"/>
          </a:p>
          <a:p>
            <a:pPr marL="342900" lvl="0" indent="-342900">
              <a:spcBef>
                <a:spcPts val="600"/>
              </a:spcBef>
              <a:spcAft>
                <a:spcPts val="600"/>
              </a:spcAft>
              <a:buFont typeface="Arial"/>
              <a:buChar char="•"/>
            </a:pPr>
            <a:r>
              <a:rPr lang="en-US" sz="2200" dirty="0"/>
              <a:t>Have a plan of action for your adjustment </a:t>
            </a:r>
            <a:endParaRPr lang="en-US" sz="2200" dirty="0" smtClean="0"/>
          </a:p>
          <a:p>
            <a:pPr marL="342900" lvl="0" indent="-342900">
              <a:spcBef>
                <a:spcPts val="600"/>
              </a:spcBef>
              <a:spcAft>
                <a:spcPts val="600"/>
              </a:spcAft>
              <a:buFont typeface="Arial"/>
              <a:buChar char="•"/>
            </a:pPr>
            <a:r>
              <a:rPr lang="en-US" sz="2200" dirty="0" smtClean="0"/>
              <a:t>Prioritize getting a good night’s sleep</a:t>
            </a:r>
            <a:endParaRPr lang="en-US" sz="2200" dirty="0"/>
          </a:p>
          <a:p>
            <a:pPr marL="342900" lvl="0" indent="-342900">
              <a:spcBef>
                <a:spcPts val="600"/>
              </a:spcBef>
              <a:spcAft>
                <a:spcPts val="600"/>
              </a:spcAft>
              <a:buFont typeface="Arial"/>
              <a:buChar char="•"/>
            </a:pPr>
            <a:r>
              <a:rPr lang="en-US" sz="2200" dirty="0"/>
              <a:t>Exercise regularly and eat healthy </a:t>
            </a:r>
            <a:r>
              <a:rPr lang="en-US" sz="2200" dirty="0" smtClean="0"/>
              <a:t>meals</a:t>
            </a:r>
            <a:endParaRPr lang="en-US" sz="2200" dirty="0"/>
          </a:p>
          <a:p>
            <a:pPr marL="342900" lvl="0" indent="-342900">
              <a:spcBef>
                <a:spcPts val="600"/>
              </a:spcBef>
              <a:spcAft>
                <a:spcPts val="600"/>
              </a:spcAft>
              <a:buFont typeface="Arial"/>
              <a:buChar char="•"/>
            </a:pPr>
            <a:r>
              <a:rPr lang="en-US" sz="2200" dirty="0"/>
              <a:t>Practice relaxation techniques, such as deep </a:t>
            </a:r>
            <a:r>
              <a:rPr lang="en-US" sz="2200" dirty="0" smtClean="0"/>
              <a:t>breathing</a:t>
            </a:r>
            <a:endParaRPr lang="en-US" sz="2200" dirty="0"/>
          </a:p>
          <a:p>
            <a:pPr marL="342900" lvl="0" indent="-342900">
              <a:spcBef>
                <a:spcPts val="600"/>
              </a:spcBef>
              <a:spcAft>
                <a:spcPts val="600"/>
              </a:spcAft>
              <a:buFont typeface="Arial"/>
              <a:buChar char="•"/>
            </a:pPr>
            <a:r>
              <a:rPr lang="en-US" sz="2200" dirty="0"/>
              <a:t>Avoid unhealthy “quick fixes</a:t>
            </a:r>
            <a:r>
              <a:rPr lang="en-US" sz="2200" dirty="0" smtClean="0"/>
              <a:t>”</a:t>
            </a:r>
            <a:endParaRPr lang="en-US" sz="2200" dirty="0"/>
          </a:p>
        </p:txBody>
      </p:sp>
    </p:spTree>
    <p:extLst>
      <p:ext uri="{BB962C8B-B14F-4D97-AF65-F5344CB8AC3E}">
        <p14:creationId xmlns:p14="http://schemas.microsoft.com/office/powerpoint/2010/main" val="26797090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2753"/>
            <a:ext cx="10744201" cy="896472"/>
          </a:xfrm>
        </p:spPr>
        <p:txBody>
          <a:bodyPr/>
          <a:lstStyle/>
          <a:p>
            <a:r>
              <a:rPr lang="en-US" sz="3600" dirty="0" smtClean="0"/>
              <a:t>Aging and retirement can present life challenges</a:t>
            </a:r>
            <a:endParaRPr lang="en-US" sz="3600" dirty="0"/>
          </a:p>
        </p:txBody>
      </p:sp>
      <p:sp>
        <p:nvSpPr>
          <p:cNvPr id="3" name="Content Placeholder 2"/>
          <p:cNvSpPr>
            <a:spLocks noGrp="1"/>
          </p:cNvSpPr>
          <p:nvPr>
            <p:ph idx="1"/>
          </p:nvPr>
        </p:nvSpPr>
        <p:spPr>
          <a:xfrm>
            <a:off x="609599" y="1181194"/>
            <a:ext cx="7673537" cy="5511800"/>
          </a:xfrm>
        </p:spPr>
        <p:txBody>
          <a:bodyPr>
            <a:noAutofit/>
          </a:bodyPr>
          <a:lstStyle/>
          <a:p>
            <a:pPr marL="342900" lvl="0" indent="-342900">
              <a:spcBef>
                <a:spcPts val="600"/>
              </a:spcBef>
              <a:spcAft>
                <a:spcPts val="600"/>
              </a:spcAft>
              <a:buFont typeface="Arial"/>
              <a:buChar char="•"/>
            </a:pPr>
            <a:r>
              <a:rPr lang="en-US" sz="2200" dirty="0" smtClean="0">
                <a:solidFill>
                  <a:srgbClr val="003F72"/>
                </a:solidFill>
              </a:rPr>
              <a:t>Having </a:t>
            </a:r>
            <a:r>
              <a:rPr lang="en-US" sz="2200" dirty="0">
                <a:solidFill>
                  <a:srgbClr val="003F72"/>
                </a:solidFill>
              </a:rPr>
              <a:t>fewer distractions and more </a:t>
            </a:r>
            <a:r>
              <a:rPr lang="en-US" sz="2200" dirty="0" smtClean="0">
                <a:solidFill>
                  <a:srgbClr val="003F72"/>
                </a:solidFill>
              </a:rPr>
              <a:t>unstructured downtime </a:t>
            </a:r>
          </a:p>
          <a:p>
            <a:pPr marL="342900" indent="-342900">
              <a:spcBef>
                <a:spcPts val="600"/>
              </a:spcBef>
              <a:spcAft>
                <a:spcPts val="600"/>
              </a:spcAft>
              <a:buFont typeface="Arial"/>
              <a:buChar char="•"/>
            </a:pPr>
            <a:r>
              <a:rPr lang="en-US" sz="2200" dirty="0">
                <a:solidFill>
                  <a:srgbClr val="003F72"/>
                </a:solidFill>
              </a:rPr>
              <a:t>Feeling like your days lack focus without the routine of </a:t>
            </a:r>
            <a:r>
              <a:rPr lang="en-US" sz="2200" dirty="0" smtClean="0">
                <a:solidFill>
                  <a:srgbClr val="003F72"/>
                </a:solidFill>
              </a:rPr>
              <a:t>work</a:t>
            </a:r>
          </a:p>
          <a:p>
            <a:pPr marL="342900" lvl="0" indent="-342900">
              <a:spcBef>
                <a:spcPts val="600"/>
              </a:spcBef>
              <a:spcAft>
                <a:spcPts val="600"/>
              </a:spcAft>
              <a:buFont typeface="Arial"/>
              <a:buChar char="•"/>
            </a:pPr>
            <a:r>
              <a:rPr lang="en-US" sz="2200" dirty="0" smtClean="0">
                <a:solidFill>
                  <a:srgbClr val="003F72"/>
                </a:solidFill>
              </a:rPr>
              <a:t>Losing touch with co-workers and friends</a:t>
            </a:r>
          </a:p>
          <a:p>
            <a:pPr marL="342900" lvl="0" indent="-342900">
              <a:spcBef>
                <a:spcPts val="600"/>
              </a:spcBef>
              <a:spcAft>
                <a:spcPts val="600"/>
              </a:spcAft>
              <a:buFont typeface="Arial"/>
              <a:buChar char="•"/>
            </a:pPr>
            <a:r>
              <a:rPr lang="en-US" sz="2200" dirty="0" smtClean="0">
                <a:solidFill>
                  <a:srgbClr val="003F72"/>
                </a:solidFill>
              </a:rPr>
              <a:t>Experiencing the death of loved ones</a:t>
            </a:r>
          </a:p>
          <a:p>
            <a:pPr marL="342900" lvl="0" indent="-342900">
              <a:spcBef>
                <a:spcPts val="600"/>
              </a:spcBef>
              <a:spcAft>
                <a:spcPts val="600"/>
              </a:spcAft>
              <a:buFont typeface="Arial"/>
              <a:buChar char="•"/>
            </a:pPr>
            <a:r>
              <a:rPr lang="en-US" sz="2200" dirty="0" smtClean="0">
                <a:solidFill>
                  <a:srgbClr val="003F72"/>
                </a:solidFill>
              </a:rPr>
              <a:t>Feeling upset when hearing about current events or </a:t>
            </a:r>
            <a:br>
              <a:rPr lang="en-US" sz="2200" dirty="0" smtClean="0">
                <a:solidFill>
                  <a:srgbClr val="003F72"/>
                </a:solidFill>
              </a:rPr>
            </a:br>
            <a:r>
              <a:rPr lang="en-US" sz="2200" dirty="0" smtClean="0">
                <a:solidFill>
                  <a:srgbClr val="003F72"/>
                </a:solidFill>
              </a:rPr>
              <a:t>news reports</a:t>
            </a:r>
          </a:p>
          <a:p>
            <a:pPr marL="342900" lvl="0" indent="-342900">
              <a:spcBef>
                <a:spcPts val="600"/>
              </a:spcBef>
              <a:spcAft>
                <a:spcPts val="600"/>
              </a:spcAft>
              <a:buFont typeface="Arial"/>
              <a:buChar char="•"/>
            </a:pPr>
            <a:r>
              <a:rPr lang="en-US" sz="2200" dirty="0">
                <a:solidFill>
                  <a:srgbClr val="003F72"/>
                </a:solidFill>
              </a:rPr>
              <a:t>Feeling unhappy about your body’s physical changes </a:t>
            </a:r>
          </a:p>
          <a:p>
            <a:pPr marL="342900" lvl="0" indent="-342900">
              <a:spcBef>
                <a:spcPts val="600"/>
              </a:spcBef>
              <a:spcAft>
                <a:spcPts val="600"/>
              </a:spcAft>
              <a:buFont typeface="Arial"/>
              <a:buChar char="•"/>
            </a:pPr>
            <a:r>
              <a:rPr lang="en-US" sz="2200" dirty="0">
                <a:solidFill>
                  <a:srgbClr val="003F72"/>
                </a:solidFill>
              </a:rPr>
              <a:t>Becoming tired more quickly, feeling weaker, or needing to </a:t>
            </a:r>
            <a:r>
              <a:rPr lang="en-US" sz="2200" dirty="0" smtClean="0">
                <a:solidFill>
                  <a:srgbClr val="003F72"/>
                </a:solidFill>
              </a:rPr>
              <a:t/>
            </a:r>
            <a:br>
              <a:rPr lang="en-US" sz="2200" dirty="0" smtClean="0">
                <a:solidFill>
                  <a:srgbClr val="003F72"/>
                </a:solidFill>
              </a:rPr>
            </a:br>
            <a:r>
              <a:rPr lang="en-US" sz="2200" dirty="0" smtClean="0">
                <a:solidFill>
                  <a:srgbClr val="003F72"/>
                </a:solidFill>
              </a:rPr>
              <a:t>rest </a:t>
            </a:r>
            <a:r>
              <a:rPr lang="en-US" sz="2200" dirty="0">
                <a:solidFill>
                  <a:srgbClr val="003F72"/>
                </a:solidFill>
              </a:rPr>
              <a:t>more frequently</a:t>
            </a:r>
          </a:p>
          <a:p>
            <a:pPr marL="342900" lvl="0" indent="-342900">
              <a:spcBef>
                <a:spcPts val="600"/>
              </a:spcBef>
              <a:spcAft>
                <a:spcPts val="600"/>
              </a:spcAft>
              <a:buFont typeface="Arial"/>
              <a:buChar char="•"/>
            </a:pPr>
            <a:r>
              <a:rPr lang="en-US" sz="2200" dirty="0">
                <a:solidFill>
                  <a:srgbClr val="003F72"/>
                </a:solidFill>
              </a:rPr>
              <a:t>Noticing changes in your ability to hear or see as well as you did when you were younger</a:t>
            </a:r>
          </a:p>
          <a:p>
            <a:pPr marL="342900" lvl="0" indent="-342900">
              <a:spcBef>
                <a:spcPts val="600"/>
              </a:spcBef>
              <a:spcAft>
                <a:spcPts val="600"/>
              </a:spcAft>
              <a:buFont typeface="Arial"/>
              <a:buChar char="•"/>
            </a:pPr>
            <a:r>
              <a:rPr lang="en-US" sz="2200" dirty="0">
                <a:solidFill>
                  <a:srgbClr val="003F72"/>
                </a:solidFill>
              </a:rPr>
              <a:t>Having a slower sexual response</a:t>
            </a:r>
          </a:p>
          <a:p>
            <a:pPr marL="342900" lvl="0" indent="-342900">
              <a:spcBef>
                <a:spcPts val="600"/>
              </a:spcBef>
              <a:spcAft>
                <a:spcPts val="600"/>
              </a:spcAft>
              <a:buFont typeface="Arial"/>
              <a:buChar char="•"/>
            </a:pPr>
            <a:r>
              <a:rPr lang="en-US" sz="2200" dirty="0">
                <a:solidFill>
                  <a:srgbClr val="003F72"/>
                </a:solidFill>
              </a:rPr>
              <a:t>Worrying about financial </a:t>
            </a:r>
            <a:r>
              <a:rPr lang="en-US" sz="2200" dirty="0" smtClean="0">
                <a:solidFill>
                  <a:srgbClr val="003F72"/>
                </a:solidFill>
              </a:rPr>
              <a:t>issues</a:t>
            </a:r>
            <a:endParaRPr lang="en-US" sz="2200" dirty="0">
              <a:solidFill>
                <a:srgbClr val="003F72"/>
              </a:solidFill>
            </a:endParaRPr>
          </a:p>
        </p:txBody>
      </p:sp>
      <p:pic>
        <p:nvPicPr>
          <p:cNvPr id="4" name="Picture 3" descr="Two older Veterans walking in a park"/>
          <p:cNvPicPr>
            <a:picLocks noChangeAspect="1"/>
          </p:cNvPicPr>
          <p:nvPr/>
        </p:nvPicPr>
        <p:blipFill rotWithShape="1">
          <a:blip r:embed="rId3">
            <a:extLst>
              <a:ext uri="{28A0092B-C50C-407E-A947-70E740481C1C}">
                <a14:useLocalDpi xmlns:a14="http://schemas.microsoft.com/office/drawing/2010/main" val="0"/>
              </a:ext>
            </a:extLst>
          </a:blip>
          <a:srcRect l="18074" t="14633" r="43528" b="2436"/>
          <a:stretch/>
        </p:blipFill>
        <p:spPr>
          <a:xfrm>
            <a:off x="8283136" y="1075267"/>
            <a:ext cx="3908864" cy="5617727"/>
          </a:xfrm>
          <a:prstGeom prst="rect">
            <a:avLst/>
          </a:prstGeom>
        </p:spPr>
      </p:pic>
    </p:spTree>
    <p:extLst>
      <p:ext uri="{BB962C8B-B14F-4D97-AF65-F5344CB8AC3E}">
        <p14:creationId xmlns:p14="http://schemas.microsoft.com/office/powerpoint/2010/main" val="25719220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666" y="62753"/>
            <a:ext cx="10761134" cy="896472"/>
          </a:xfrm>
        </p:spPr>
        <p:txBody>
          <a:bodyPr/>
          <a:lstStyle/>
          <a:p>
            <a:r>
              <a:rPr lang="en-US" sz="3600" dirty="0" smtClean="0"/>
              <a:t>Strategies to ease the aging/retirement process</a:t>
            </a:r>
            <a:endParaRPr lang="en-US" sz="3600" dirty="0"/>
          </a:p>
        </p:txBody>
      </p:sp>
      <p:sp>
        <p:nvSpPr>
          <p:cNvPr id="3" name="Content Placeholder 2"/>
          <p:cNvSpPr>
            <a:spLocks noGrp="1"/>
          </p:cNvSpPr>
          <p:nvPr>
            <p:ph idx="1"/>
          </p:nvPr>
        </p:nvSpPr>
        <p:spPr>
          <a:xfrm>
            <a:off x="592666" y="1117600"/>
            <a:ext cx="10981267" cy="5059363"/>
          </a:xfrm>
        </p:spPr>
        <p:txBody>
          <a:bodyPr>
            <a:noAutofit/>
          </a:bodyPr>
          <a:lstStyle/>
          <a:p>
            <a:pPr marL="342900" lvl="0" indent="-342900">
              <a:spcBef>
                <a:spcPts val="600"/>
              </a:spcBef>
              <a:spcAft>
                <a:spcPts val="600"/>
              </a:spcAft>
              <a:buFont typeface="Arial"/>
              <a:buChar char="•"/>
            </a:pPr>
            <a:r>
              <a:rPr lang="en-US" sz="2200" dirty="0" smtClean="0"/>
              <a:t>Be </a:t>
            </a:r>
            <a:r>
              <a:rPr lang="en-US" sz="2200" dirty="0"/>
              <a:t>willing to ask others for </a:t>
            </a:r>
            <a:r>
              <a:rPr lang="en-US" sz="2200" dirty="0" smtClean="0"/>
              <a:t>support</a:t>
            </a:r>
            <a:endParaRPr lang="en-US" sz="2200" dirty="0"/>
          </a:p>
          <a:p>
            <a:pPr marL="342900" lvl="0" indent="-342900">
              <a:spcBef>
                <a:spcPts val="600"/>
              </a:spcBef>
              <a:spcAft>
                <a:spcPts val="600"/>
              </a:spcAft>
              <a:buFont typeface="Arial"/>
              <a:buChar char="•"/>
            </a:pPr>
            <a:r>
              <a:rPr lang="en-US" sz="2200" dirty="0"/>
              <a:t>Talk to other Veterans or friends and family with experiences similar to </a:t>
            </a:r>
            <a:r>
              <a:rPr lang="en-US" sz="2200" dirty="0" smtClean="0"/>
              <a:t>yours</a:t>
            </a:r>
            <a:endParaRPr lang="en-US" sz="2200" dirty="0"/>
          </a:p>
          <a:p>
            <a:pPr marL="342900" lvl="0" indent="-342900">
              <a:spcBef>
                <a:spcPts val="600"/>
              </a:spcBef>
              <a:spcAft>
                <a:spcPts val="600"/>
              </a:spcAft>
              <a:buFont typeface="Arial"/>
              <a:buChar char="•"/>
            </a:pPr>
            <a:r>
              <a:rPr lang="en-US" sz="2200" dirty="0"/>
              <a:t>Enjoy a healthy lifestyle; combine an exercise routine with a healthy </a:t>
            </a:r>
            <a:r>
              <a:rPr lang="en-US" sz="2200" dirty="0" smtClean="0"/>
              <a:t>diet</a:t>
            </a:r>
            <a:endParaRPr lang="en-US" sz="2200" dirty="0"/>
          </a:p>
          <a:p>
            <a:pPr marL="342900" lvl="0" indent="-342900">
              <a:spcBef>
                <a:spcPts val="600"/>
              </a:spcBef>
              <a:spcAft>
                <a:spcPts val="600"/>
              </a:spcAft>
              <a:buFont typeface="Arial"/>
              <a:buChar char="•"/>
            </a:pPr>
            <a:r>
              <a:rPr lang="en-US" sz="2200" dirty="0"/>
              <a:t>Quit </a:t>
            </a:r>
            <a:r>
              <a:rPr lang="en-US" sz="2200" dirty="0" smtClean="0"/>
              <a:t>smoking</a:t>
            </a:r>
            <a:endParaRPr lang="en-US" sz="2200" dirty="0"/>
          </a:p>
          <a:p>
            <a:pPr marL="342900" lvl="0" indent="-342900">
              <a:spcBef>
                <a:spcPts val="600"/>
              </a:spcBef>
              <a:spcAft>
                <a:spcPts val="600"/>
              </a:spcAft>
              <a:buFont typeface="Arial"/>
              <a:buChar char="•"/>
            </a:pPr>
            <a:r>
              <a:rPr lang="en-US" sz="2200" dirty="0"/>
              <a:t>Refrain from excessive drug and alcohol </a:t>
            </a:r>
            <a:r>
              <a:rPr lang="en-US" sz="2200" dirty="0" smtClean="0"/>
              <a:t>use</a:t>
            </a:r>
          </a:p>
          <a:p>
            <a:pPr marL="342900" lvl="0" indent="-342900">
              <a:spcBef>
                <a:spcPts val="600"/>
              </a:spcBef>
              <a:spcAft>
                <a:spcPts val="600"/>
              </a:spcAft>
              <a:buFont typeface="Arial"/>
              <a:buChar char="•"/>
            </a:pPr>
            <a:endParaRPr lang="en-US" sz="2000" b="1" dirty="0" smtClean="0"/>
          </a:p>
          <a:p>
            <a:pPr>
              <a:spcBef>
                <a:spcPts val="0"/>
              </a:spcBef>
              <a:spcAft>
                <a:spcPts val="1200"/>
              </a:spcAft>
            </a:pPr>
            <a:r>
              <a:rPr lang="en-US" sz="2400" b="1" dirty="0" smtClean="0"/>
              <a:t>Consider connecting with:</a:t>
            </a:r>
            <a:endParaRPr lang="en-US" sz="2400" b="1" dirty="0"/>
          </a:p>
          <a:p>
            <a:pPr marL="342900" lvl="0" indent="-342900">
              <a:spcBef>
                <a:spcPts val="600"/>
              </a:spcBef>
              <a:spcAft>
                <a:spcPts val="600"/>
              </a:spcAft>
              <a:buFont typeface="Arial"/>
              <a:buChar char="•"/>
            </a:pPr>
            <a:r>
              <a:rPr lang="en-US" sz="2200" dirty="0"/>
              <a:t>Your family </a:t>
            </a:r>
            <a:r>
              <a:rPr lang="en-US" sz="2200" dirty="0" smtClean="0"/>
              <a:t>doctor</a:t>
            </a:r>
          </a:p>
          <a:p>
            <a:pPr marL="342900" lvl="0" indent="-342900">
              <a:spcBef>
                <a:spcPts val="600"/>
              </a:spcBef>
              <a:spcAft>
                <a:spcPts val="600"/>
              </a:spcAft>
              <a:buFont typeface="Arial"/>
              <a:buChar char="•"/>
            </a:pPr>
            <a:r>
              <a:rPr lang="en-US" sz="2200" dirty="0" smtClean="0"/>
              <a:t>A </a:t>
            </a:r>
            <a:r>
              <a:rPr lang="en-US" sz="2200" dirty="0"/>
              <a:t>mental health </a:t>
            </a:r>
            <a:r>
              <a:rPr lang="en-US" sz="2200" dirty="0" smtClean="0"/>
              <a:t>professional</a:t>
            </a:r>
          </a:p>
          <a:p>
            <a:pPr marL="342900" lvl="0" indent="-342900">
              <a:spcBef>
                <a:spcPts val="600"/>
              </a:spcBef>
              <a:spcAft>
                <a:spcPts val="600"/>
              </a:spcAft>
              <a:buFont typeface="Arial"/>
              <a:buChar char="•"/>
            </a:pPr>
            <a:r>
              <a:rPr lang="en-US" sz="2200" dirty="0" smtClean="0"/>
              <a:t>Your </a:t>
            </a:r>
            <a:r>
              <a:rPr lang="en-US" sz="2200" dirty="0"/>
              <a:t>local </a:t>
            </a:r>
            <a:r>
              <a:rPr lang="en-US" sz="2200" u="sng" dirty="0">
                <a:hlinkClick r:id="rId3"/>
              </a:rPr>
              <a:t>VA Medical Center or Vet </a:t>
            </a:r>
            <a:r>
              <a:rPr lang="en-US" sz="2200" u="sng" dirty="0" smtClean="0">
                <a:hlinkClick r:id="rId3"/>
              </a:rPr>
              <a:t>Center</a:t>
            </a:r>
            <a:endParaRPr lang="en-US" sz="2200" u="sng" dirty="0" smtClean="0"/>
          </a:p>
          <a:p>
            <a:pPr marL="342900" lvl="0" indent="-342900">
              <a:spcBef>
                <a:spcPts val="600"/>
              </a:spcBef>
              <a:spcAft>
                <a:spcPts val="600"/>
              </a:spcAft>
              <a:buFont typeface="Arial"/>
              <a:buChar char="•"/>
            </a:pPr>
            <a:r>
              <a:rPr lang="en-US" sz="2200" dirty="0" smtClean="0"/>
              <a:t>A </a:t>
            </a:r>
            <a:r>
              <a:rPr lang="en-US" sz="2200" dirty="0"/>
              <a:t>spiritual or faith-based adviser</a:t>
            </a:r>
          </a:p>
        </p:txBody>
      </p:sp>
    </p:spTree>
    <p:extLst>
      <p:ext uri="{BB962C8B-B14F-4D97-AF65-F5344CB8AC3E}">
        <p14:creationId xmlns:p14="http://schemas.microsoft.com/office/powerpoint/2010/main" val="9863551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2753"/>
            <a:ext cx="10744201" cy="896472"/>
          </a:xfrm>
        </p:spPr>
        <p:txBody>
          <a:bodyPr/>
          <a:lstStyle/>
          <a:p>
            <a:r>
              <a:rPr lang="en-US" sz="3600" dirty="0" smtClean="0"/>
              <a:t>What is military sexual trauma (MST)?</a:t>
            </a:r>
            <a:endParaRPr lang="en-US" sz="3600" dirty="0"/>
          </a:p>
        </p:txBody>
      </p:sp>
      <p:sp>
        <p:nvSpPr>
          <p:cNvPr id="3" name="Content Placeholder 2"/>
          <p:cNvSpPr>
            <a:spLocks noGrp="1"/>
          </p:cNvSpPr>
          <p:nvPr>
            <p:ph idx="1"/>
          </p:nvPr>
        </p:nvSpPr>
        <p:spPr>
          <a:xfrm>
            <a:off x="609599" y="1281953"/>
            <a:ext cx="10981267" cy="4895010"/>
          </a:xfrm>
        </p:spPr>
        <p:txBody>
          <a:bodyPr>
            <a:normAutofit/>
          </a:bodyPr>
          <a:lstStyle/>
          <a:p>
            <a:pPr>
              <a:spcBef>
                <a:spcPts val="0"/>
              </a:spcBef>
              <a:spcAft>
                <a:spcPts val="1200"/>
              </a:spcAft>
            </a:pPr>
            <a:r>
              <a:rPr lang="en-US" sz="2400" b="1" dirty="0" smtClean="0"/>
              <a:t>MST includes:</a:t>
            </a:r>
            <a:endParaRPr lang="en-US" sz="2400" b="1" dirty="0"/>
          </a:p>
          <a:p>
            <a:pPr marL="342900" lvl="0" indent="-342900">
              <a:spcBef>
                <a:spcPts val="600"/>
              </a:spcBef>
              <a:spcAft>
                <a:spcPts val="600"/>
              </a:spcAft>
              <a:buFont typeface="Arial"/>
              <a:buChar char="•"/>
            </a:pPr>
            <a:r>
              <a:rPr lang="en-US" sz="2200" dirty="0" smtClean="0"/>
              <a:t>Any sexual activity in which you were involved against your will, whether you were physically forced or not </a:t>
            </a:r>
          </a:p>
          <a:p>
            <a:pPr marL="342900" lvl="0" indent="-342900">
              <a:spcBef>
                <a:spcPts val="600"/>
              </a:spcBef>
              <a:spcAft>
                <a:spcPts val="600"/>
              </a:spcAft>
              <a:buFont typeface="Arial"/>
              <a:buChar char="•"/>
            </a:pPr>
            <a:r>
              <a:rPr lang="en-US" sz="2200" dirty="0" smtClean="0"/>
              <a:t>Sexual activities that happened while you were unable to give your consent, such as when intoxicated </a:t>
            </a:r>
          </a:p>
          <a:p>
            <a:pPr marL="342900" lvl="0" indent="-342900">
              <a:spcBef>
                <a:spcPts val="600"/>
              </a:spcBef>
              <a:spcAft>
                <a:spcPts val="600"/>
              </a:spcAft>
              <a:buFont typeface="Arial"/>
              <a:buChar char="•"/>
            </a:pPr>
            <a:r>
              <a:rPr lang="en-US" sz="2200" dirty="0" smtClean="0"/>
              <a:t>Unwanted sexual touching or grabbing; threatening, offensive remarks about your body or your sexual activities; and threatening and unwelcome sexual advances </a:t>
            </a:r>
            <a:endParaRPr lang="en-US" sz="2200" dirty="0"/>
          </a:p>
        </p:txBody>
      </p:sp>
    </p:spTree>
    <p:extLst>
      <p:ext uri="{BB962C8B-B14F-4D97-AF65-F5344CB8AC3E}">
        <p14:creationId xmlns:p14="http://schemas.microsoft.com/office/powerpoint/2010/main" val="24879129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2753"/>
            <a:ext cx="10744201" cy="896472"/>
          </a:xfrm>
        </p:spPr>
        <p:txBody>
          <a:bodyPr/>
          <a:lstStyle/>
          <a:p>
            <a:r>
              <a:rPr lang="en-US" sz="3600" dirty="0" smtClean="0"/>
              <a:t>MST can have highly disruptive effects on survivors</a:t>
            </a:r>
            <a:endParaRPr lang="en-US" sz="3600" dirty="0"/>
          </a:p>
        </p:txBody>
      </p:sp>
      <p:sp>
        <p:nvSpPr>
          <p:cNvPr id="3" name="Content Placeholder 2"/>
          <p:cNvSpPr>
            <a:spLocks noGrp="1"/>
          </p:cNvSpPr>
          <p:nvPr>
            <p:ph idx="1"/>
          </p:nvPr>
        </p:nvSpPr>
        <p:spPr>
          <a:xfrm>
            <a:off x="609599" y="1341912"/>
            <a:ext cx="4948053" cy="5280231"/>
          </a:xfrm>
        </p:spPr>
        <p:txBody>
          <a:bodyPr>
            <a:noAutofit/>
          </a:bodyPr>
          <a:lstStyle/>
          <a:p>
            <a:pPr lvl="0">
              <a:spcBef>
                <a:spcPts val="0"/>
              </a:spcBef>
              <a:spcAft>
                <a:spcPts val="1200"/>
              </a:spcAft>
            </a:pPr>
            <a:r>
              <a:rPr lang="en-US" sz="2400" b="1" dirty="0" smtClean="0"/>
              <a:t>Potential challenges include:</a:t>
            </a:r>
          </a:p>
          <a:p>
            <a:pPr marL="342900" lvl="0" indent="-342900">
              <a:spcBef>
                <a:spcPts val="600"/>
              </a:spcBef>
              <a:spcAft>
                <a:spcPts val="600"/>
              </a:spcAft>
              <a:buFont typeface="Arial"/>
              <a:buChar char="•"/>
            </a:pPr>
            <a:r>
              <a:rPr lang="en-US" sz="2200" dirty="0" smtClean="0"/>
              <a:t>Strong emotions</a:t>
            </a:r>
          </a:p>
          <a:p>
            <a:pPr marL="342900" lvl="0" indent="-342900">
              <a:spcBef>
                <a:spcPts val="600"/>
              </a:spcBef>
              <a:spcAft>
                <a:spcPts val="600"/>
              </a:spcAft>
              <a:buFont typeface="Arial"/>
              <a:buChar char="•"/>
            </a:pPr>
            <a:r>
              <a:rPr lang="en-US" sz="2200" dirty="0" smtClean="0"/>
              <a:t>Numbness</a:t>
            </a:r>
          </a:p>
          <a:p>
            <a:pPr marL="342900" lvl="0" indent="-342900">
              <a:spcBef>
                <a:spcPts val="600"/>
              </a:spcBef>
              <a:spcAft>
                <a:spcPts val="600"/>
              </a:spcAft>
              <a:buFont typeface="Arial"/>
              <a:buChar char="•"/>
            </a:pPr>
            <a:r>
              <a:rPr lang="en-US" sz="2200" dirty="0" smtClean="0"/>
              <a:t>Sleep disturbances</a:t>
            </a:r>
          </a:p>
          <a:p>
            <a:pPr marL="342900" lvl="0" indent="-342900">
              <a:spcBef>
                <a:spcPts val="600"/>
              </a:spcBef>
              <a:spcAft>
                <a:spcPts val="600"/>
              </a:spcAft>
              <a:buFont typeface="Arial"/>
              <a:buChar char="•"/>
            </a:pPr>
            <a:r>
              <a:rPr lang="en-US" sz="2200" dirty="0" smtClean="0"/>
              <a:t>Trouble </a:t>
            </a:r>
            <a:r>
              <a:rPr lang="en-US" sz="2200" dirty="0"/>
              <a:t>with attention, </a:t>
            </a:r>
            <a:r>
              <a:rPr lang="en-US" sz="2200" u="sng" dirty="0">
                <a:hlinkClick r:id="rId3"/>
              </a:rPr>
              <a:t>concentration</a:t>
            </a:r>
            <a:r>
              <a:rPr lang="en-US" sz="2200" dirty="0"/>
              <a:t>, and </a:t>
            </a:r>
            <a:r>
              <a:rPr lang="en-US" sz="2200" dirty="0" smtClean="0"/>
              <a:t>memory</a:t>
            </a:r>
          </a:p>
          <a:p>
            <a:pPr marL="342900" lvl="0" indent="-342900">
              <a:spcBef>
                <a:spcPts val="600"/>
              </a:spcBef>
              <a:spcAft>
                <a:spcPts val="600"/>
              </a:spcAft>
              <a:buFont typeface="Arial"/>
              <a:buChar char="•"/>
            </a:pPr>
            <a:r>
              <a:rPr lang="en-US" sz="2200" u="sng" dirty="0" smtClean="0">
                <a:hlinkClick r:id="rId4"/>
              </a:rPr>
              <a:t>Problems </a:t>
            </a:r>
            <a:r>
              <a:rPr lang="en-US" sz="2200" u="sng" dirty="0">
                <a:hlinkClick r:id="rId4"/>
              </a:rPr>
              <a:t>with alcohol or other </a:t>
            </a:r>
            <a:r>
              <a:rPr lang="en-US" sz="2200" u="sng" dirty="0" smtClean="0">
                <a:hlinkClick r:id="rId4"/>
              </a:rPr>
              <a:t>drugs</a:t>
            </a:r>
            <a:endParaRPr lang="en-US" sz="2200" u="sng" dirty="0" smtClean="0"/>
          </a:p>
          <a:p>
            <a:pPr marL="342900" lvl="0" indent="-342900">
              <a:spcBef>
                <a:spcPts val="600"/>
              </a:spcBef>
              <a:spcAft>
                <a:spcPts val="600"/>
              </a:spcAft>
              <a:buFont typeface="Arial"/>
              <a:buChar char="•"/>
            </a:pPr>
            <a:r>
              <a:rPr lang="en-US" sz="2200" dirty="0" smtClean="0"/>
              <a:t>Disturbing </a:t>
            </a:r>
            <a:r>
              <a:rPr lang="en-US" sz="2200" dirty="0"/>
              <a:t>reminders of the </a:t>
            </a:r>
            <a:r>
              <a:rPr lang="en-US" sz="2200" dirty="0" smtClean="0"/>
              <a:t>trauma</a:t>
            </a:r>
          </a:p>
          <a:p>
            <a:pPr marL="342900" lvl="0" indent="-342900">
              <a:spcBef>
                <a:spcPts val="600"/>
              </a:spcBef>
              <a:spcAft>
                <a:spcPts val="600"/>
              </a:spcAft>
              <a:buFont typeface="Arial"/>
              <a:buChar char="•"/>
            </a:pPr>
            <a:r>
              <a:rPr lang="en-US" sz="2200" u="sng" dirty="0" smtClean="0">
                <a:hlinkClick r:id="rId5"/>
              </a:rPr>
              <a:t>Problems </a:t>
            </a:r>
            <a:r>
              <a:rPr lang="en-US" sz="2200" u="sng" dirty="0">
                <a:hlinkClick r:id="rId5"/>
              </a:rPr>
              <a:t>in </a:t>
            </a:r>
            <a:r>
              <a:rPr lang="en-US" sz="2200" u="sng" dirty="0" smtClean="0">
                <a:hlinkClick r:id="rId5"/>
              </a:rPr>
              <a:t>relationships</a:t>
            </a:r>
            <a:endParaRPr lang="en-US" sz="2200" u="sng" dirty="0" smtClean="0"/>
          </a:p>
          <a:p>
            <a:pPr marL="342900" lvl="0" indent="-342900">
              <a:spcBef>
                <a:spcPts val="600"/>
              </a:spcBef>
              <a:spcAft>
                <a:spcPts val="600"/>
              </a:spcAft>
              <a:buFont typeface="Arial"/>
              <a:buChar char="•"/>
            </a:pPr>
            <a:r>
              <a:rPr lang="en-US" sz="2200" dirty="0" smtClean="0"/>
              <a:t>Physical </a:t>
            </a:r>
            <a:r>
              <a:rPr lang="en-US" sz="2200" dirty="0"/>
              <a:t>health </a:t>
            </a:r>
            <a:r>
              <a:rPr lang="en-US" sz="2200" dirty="0" smtClean="0"/>
              <a:t>problems</a:t>
            </a:r>
            <a:endParaRPr lang="en-US" sz="2200" dirty="0"/>
          </a:p>
        </p:txBody>
      </p:sp>
      <p:pic>
        <p:nvPicPr>
          <p:cNvPr id="4" name="Picture 3" descr="Two women talking on some benches indoors"/>
          <p:cNvPicPr>
            <a:picLocks noChangeAspect="1"/>
          </p:cNvPicPr>
          <p:nvPr/>
        </p:nvPicPr>
        <p:blipFill rotWithShape="1">
          <a:blip r:embed="rId6">
            <a:extLst>
              <a:ext uri="{28A0092B-C50C-407E-A947-70E740481C1C}">
                <a14:useLocalDpi xmlns:a14="http://schemas.microsoft.com/office/drawing/2010/main" val="0"/>
              </a:ext>
            </a:extLst>
          </a:blip>
          <a:srcRect l="21645" t="12062" r="14522" b="3680"/>
          <a:stretch/>
        </p:blipFill>
        <p:spPr>
          <a:xfrm>
            <a:off x="5771407" y="1068779"/>
            <a:ext cx="6420593" cy="5640779"/>
          </a:xfrm>
          <a:prstGeom prst="rect">
            <a:avLst/>
          </a:prstGeom>
        </p:spPr>
      </p:pic>
    </p:spTree>
    <p:extLst>
      <p:ext uri="{BB962C8B-B14F-4D97-AF65-F5344CB8AC3E}">
        <p14:creationId xmlns:p14="http://schemas.microsoft.com/office/powerpoint/2010/main" val="1936608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325689"/>
            <a:ext cx="9144000" cy="1347738"/>
          </a:xfrm>
        </p:spPr>
        <p:txBody>
          <a:bodyPr/>
          <a:lstStyle/>
          <a:p>
            <a:pPr rtl="0" eaLnBrk="1" latinLnBrk="0" hangingPunct="1"/>
            <a:r>
              <a:rPr lang="en-US" sz="3600" kern="1200" dirty="0" smtClean="0">
                <a:solidFill>
                  <a:srgbClr val="FFFFFF"/>
                </a:solidFill>
                <a:effectLst/>
                <a:ea typeface="Georgia" charset="0"/>
                <a:cs typeface="Georgia" charset="0"/>
              </a:rPr>
              <a:t>Start the Conversation</a:t>
            </a:r>
            <a:endParaRPr lang="en-US" sz="3600" dirty="0" smtClean="0">
              <a:effectLst/>
            </a:endParaRPr>
          </a:p>
          <a:p>
            <a:endParaRPr lang="en-US" dirty="0"/>
          </a:p>
        </p:txBody>
      </p:sp>
      <p:sp>
        <p:nvSpPr>
          <p:cNvPr id="3" name="Subtitle 2"/>
          <p:cNvSpPr>
            <a:spLocks noGrp="1"/>
          </p:cNvSpPr>
          <p:nvPr>
            <p:ph type="subTitle" idx="1"/>
          </p:nvPr>
        </p:nvSpPr>
        <p:spPr>
          <a:xfrm>
            <a:off x="1524000" y="3245903"/>
            <a:ext cx="9144000" cy="1655762"/>
          </a:xfrm>
        </p:spPr>
        <p:txBody>
          <a:bodyPr>
            <a:normAutofit/>
          </a:bodyPr>
          <a:lstStyle/>
          <a:p>
            <a:r>
              <a:rPr lang="en-US" sz="3200" dirty="0"/>
              <a:t>Provides information about how to begin a conversation with a Veteran you are concerned about</a:t>
            </a:r>
          </a:p>
        </p:txBody>
      </p:sp>
    </p:spTree>
    <p:extLst>
      <p:ext uri="{BB962C8B-B14F-4D97-AF65-F5344CB8AC3E}">
        <p14:creationId xmlns:p14="http://schemas.microsoft.com/office/powerpoint/2010/main" val="20280827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8" y="62753"/>
            <a:ext cx="11658601" cy="896472"/>
          </a:xfrm>
        </p:spPr>
        <p:txBody>
          <a:bodyPr/>
          <a:lstStyle/>
          <a:p>
            <a:r>
              <a:rPr lang="en-US" sz="3600" dirty="0" smtClean="0"/>
              <a:t>One conversation can make a difference</a:t>
            </a:r>
            <a:endParaRPr lang="en-US" sz="3600" dirty="0"/>
          </a:p>
        </p:txBody>
      </p:sp>
      <p:grpSp>
        <p:nvGrpSpPr>
          <p:cNvPr id="4" name="Group 3" descr="decorative box"/>
          <p:cNvGrpSpPr/>
          <p:nvPr/>
        </p:nvGrpSpPr>
        <p:grpSpPr>
          <a:xfrm>
            <a:off x="481483" y="4802655"/>
            <a:ext cx="11157880" cy="1648911"/>
            <a:chOff x="481483" y="4802655"/>
            <a:chExt cx="11157880" cy="1648911"/>
          </a:xfrm>
        </p:grpSpPr>
        <p:sp>
          <p:nvSpPr>
            <p:cNvPr id="6" name="Rounded Rectangle 5"/>
            <p:cNvSpPr/>
            <p:nvPr/>
          </p:nvSpPr>
          <p:spPr>
            <a:xfrm>
              <a:off x="608948" y="4802655"/>
              <a:ext cx="10896600" cy="1648911"/>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eft Brace 6"/>
            <p:cNvSpPr/>
            <p:nvPr/>
          </p:nvSpPr>
          <p:spPr>
            <a:xfrm>
              <a:off x="481483" y="4846529"/>
              <a:ext cx="319016" cy="1556924"/>
            </a:xfrm>
            <a:prstGeom prst="leftBrace">
              <a:avLst>
                <a:gd name="adj1" fmla="val 37601"/>
                <a:gd name="adj2" fmla="val 50000"/>
              </a:avLst>
            </a:prstGeom>
            <a:ln w="762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Left Brace 7"/>
            <p:cNvSpPr/>
            <p:nvPr/>
          </p:nvSpPr>
          <p:spPr>
            <a:xfrm rot="10800000">
              <a:off x="11320347" y="4846528"/>
              <a:ext cx="319016" cy="1556922"/>
            </a:xfrm>
            <a:prstGeom prst="leftBrace">
              <a:avLst>
                <a:gd name="adj1" fmla="val 37601"/>
                <a:gd name="adj2" fmla="val 50000"/>
              </a:avLst>
            </a:prstGeom>
            <a:ln w="762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 name="Content Placeholder 2"/>
          <p:cNvSpPr>
            <a:spLocks noGrp="1"/>
          </p:cNvSpPr>
          <p:nvPr>
            <p:ph idx="1"/>
          </p:nvPr>
        </p:nvSpPr>
        <p:spPr>
          <a:xfrm>
            <a:off x="609599" y="1281953"/>
            <a:ext cx="10981267" cy="5169622"/>
          </a:xfrm>
        </p:spPr>
        <p:txBody>
          <a:bodyPr>
            <a:normAutofit/>
          </a:bodyPr>
          <a:lstStyle/>
          <a:p>
            <a:pPr marL="342900" indent="-342900">
              <a:spcBef>
                <a:spcPts val="600"/>
              </a:spcBef>
              <a:spcAft>
                <a:spcPts val="600"/>
              </a:spcAft>
              <a:buFont typeface="Arial" charset="0"/>
              <a:buChar char="•"/>
            </a:pPr>
            <a:r>
              <a:rPr lang="en-US" sz="2200" dirty="0" smtClean="0">
                <a:solidFill>
                  <a:srgbClr val="003F72"/>
                </a:solidFill>
              </a:rPr>
              <a:t>Starting </a:t>
            </a:r>
            <a:r>
              <a:rPr lang="en-US" sz="2200" dirty="0">
                <a:solidFill>
                  <a:srgbClr val="003F72"/>
                </a:solidFill>
              </a:rPr>
              <a:t>a conversation can help a </a:t>
            </a:r>
            <a:r>
              <a:rPr lang="en-US" sz="2200" dirty="0" smtClean="0">
                <a:solidFill>
                  <a:srgbClr val="003F72"/>
                </a:solidFill>
              </a:rPr>
              <a:t>Veteran feel valued and recognize that support is available</a:t>
            </a:r>
          </a:p>
          <a:p>
            <a:pPr marL="342900" indent="-342900">
              <a:spcBef>
                <a:spcPts val="600"/>
              </a:spcBef>
              <a:spcAft>
                <a:spcPts val="600"/>
              </a:spcAft>
              <a:buFont typeface="Arial" charset="0"/>
              <a:buChar char="•"/>
            </a:pPr>
            <a:r>
              <a:rPr lang="en-US" sz="2200" dirty="0" smtClean="0">
                <a:solidFill>
                  <a:srgbClr val="003F72"/>
                </a:solidFill>
              </a:rPr>
              <a:t>You </a:t>
            </a:r>
            <a:r>
              <a:rPr lang="en-US" sz="2200" dirty="0">
                <a:solidFill>
                  <a:srgbClr val="003F72"/>
                </a:solidFill>
              </a:rPr>
              <a:t>don’t have to be an </a:t>
            </a:r>
            <a:r>
              <a:rPr lang="en-US" sz="2200" dirty="0" smtClean="0">
                <a:solidFill>
                  <a:srgbClr val="003F72"/>
                </a:solidFill>
              </a:rPr>
              <a:t>expert</a:t>
            </a:r>
          </a:p>
          <a:p>
            <a:pPr marL="342900" indent="-342900">
              <a:spcBef>
                <a:spcPts val="600"/>
              </a:spcBef>
              <a:spcAft>
                <a:spcPts val="600"/>
              </a:spcAft>
              <a:buFont typeface="Arial" charset="0"/>
              <a:buChar char="•"/>
            </a:pPr>
            <a:r>
              <a:rPr lang="en-US" sz="2200" dirty="0" smtClean="0">
                <a:solidFill>
                  <a:srgbClr val="003F72"/>
                </a:solidFill>
              </a:rPr>
              <a:t>If </a:t>
            </a:r>
            <a:r>
              <a:rPr lang="en-US" sz="2200" dirty="0">
                <a:solidFill>
                  <a:srgbClr val="003F72"/>
                </a:solidFill>
              </a:rPr>
              <a:t>you notice changes in a Veteran’s behavior or </a:t>
            </a:r>
            <a:r>
              <a:rPr lang="en-US" sz="2200" dirty="0" smtClean="0">
                <a:solidFill>
                  <a:srgbClr val="003F72"/>
                </a:solidFill>
              </a:rPr>
              <a:t>moods, talk </a:t>
            </a:r>
            <a:r>
              <a:rPr lang="en-US" sz="2200" dirty="0">
                <a:solidFill>
                  <a:srgbClr val="003F72"/>
                </a:solidFill>
              </a:rPr>
              <a:t>about your </a:t>
            </a:r>
            <a:r>
              <a:rPr lang="en-US" sz="2200" dirty="0" smtClean="0">
                <a:solidFill>
                  <a:srgbClr val="003F72"/>
                </a:solidFill>
              </a:rPr>
              <a:t>concerns and let </a:t>
            </a:r>
            <a:r>
              <a:rPr lang="en-US" sz="2200" dirty="0">
                <a:solidFill>
                  <a:srgbClr val="003F72"/>
                </a:solidFill>
              </a:rPr>
              <a:t>the Veteran know </a:t>
            </a:r>
            <a:r>
              <a:rPr lang="en-US" sz="2200" dirty="0" smtClean="0">
                <a:solidFill>
                  <a:srgbClr val="003F72"/>
                </a:solidFill>
              </a:rPr>
              <a:t>you’re there and ready to listen</a:t>
            </a:r>
            <a:br>
              <a:rPr lang="en-US" sz="2200" dirty="0" smtClean="0">
                <a:solidFill>
                  <a:srgbClr val="003F72"/>
                </a:solidFill>
              </a:rPr>
            </a:br>
            <a:endParaRPr lang="en-US" sz="2200" dirty="0" smtClean="0">
              <a:solidFill>
                <a:srgbClr val="003F72"/>
              </a:solidFill>
            </a:endParaRPr>
          </a:p>
          <a:p>
            <a:pPr>
              <a:spcBef>
                <a:spcPts val="600"/>
              </a:spcBef>
              <a:spcAft>
                <a:spcPts val="600"/>
              </a:spcAft>
            </a:pPr>
            <a:r>
              <a:rPr lang="en-US" sz="2200" i="1" dirty="0" smtClean="0">
                <a:solidFill>
                  <a:srgbClr val="003F72"/>
                </a:solidFill>
              </a:rPr>
              <a:t>Remember: The goal is to provide support, not fix the situation.</a:t>
            </a:r>
          </a:p>
          <a:p>
            <a:pPr>
              <a:spcBef>
                <a:spcPts val="600"/>
              </a:spcBef>
              <a:spcAft>
                <a:spcPts val="600"/>
              </a:spcAft>
            </a:pPr>
            <a:endParaRPr lang="en-US" sz="2200" b="1" i="1" dirty="0" smtClean="0">
              <a:solidFill>
                <a:srgbClr val="003F72"/>
              </a:solidFill>
            </a:endParaRPr>
          </a:p>
          <a:p>
            <a:pPr>
              <a:spcBef>
                <a:spcPts val="600"/>
              </a:spcBef>
              <a:spcAft>
                <a:spcPts val="600"/>
              </a:spcAft>
            </a:pPr>
            <a:endParaRPr lang="en-US" sz="2200" b="1" i="1" dirty="0" smtClean="0">
              <a:solidFill>
                <a:srgbClr val="003F72"/>
              </a:solidFill>
            </a:endParaRPr>
          </a:p>
          <a:p>
            <a:pPr marL="0" marR="0" indent="0" algn="ctr" defTabSz="914400" rtl="0" eaLnBrk="1" fontAlgn="auto" latinLnBrk="0" hangingPunct="1">
              <a:lnSpc>
                <a:spcPct val="90000"/>
              </a:lnSpc>
              <a:spcBef>
                <a:spcPts val="600"/>
              </a:spcBef>
              <a:spcAft>
                <a:spcPts val="600"/>
              </a:spcAft>
              <a:buClrTx/>
              <a:buSzTx/>
              <a:buFont typeface="Arial"/>
              <a:buNone/>
              <a:tabLst/>
              <a:defRPr/>
            </a:pPr>
            <a:r>
              <a:rPr lang="en-US" sz="3200" b="1" kern="1200" dirty="0" smtClean="0">
                <a:solidFill>
                  <a:schemeClr val="bg1"/>
                </a:solidFill>
                <a:effectLst/>
              </a:rPr>
              <a:t>The simple act of starting a conversation can </a:t>
            </a:r>
            <a:br>
              <a:rPr lang="en-US" sz="3200" b="1" kern="1200" dirty="0" smtClean="0">
                <a:solidFill>
                  <a:schemeClr val="bg1"/>
                </a:solidFill>
                <a:effectLst/>
              </a:rPr>
            </a:br>
            <a:r>
              <a:rPr lang="en-US" sz="3200" b="1" kern="1200" dirty="0" smtClean="0">
                <a:solidFill>
                  <a:schemeClr val="bg1"/>
                </a:solidFill>
                <a:effectLst/>
              </a:rPr>
              <a:t>mean the difference between a tragic outcome and </a:t>
            </a:r>
            <a:br>
              <a:rPr lang="en-US" sz="3200" b="1" kern="1200" dirty="0" smtClean="0">
                <a:solidFill>
                  <a:schemeClr val="bg1"/>
                </a:solidFill>
                <a:effectLst/>
              </a:rPr>
            </a:br>
            <a:r>
              <a:rPr lang="en-US" sz="3200" b="1" kern="1200" dirty="0" smtClean="0">
                <a:solidFill>
                  <a:schemeClr val="bg1"/>
                </a:solidFill>
                <a:effectLst/>
              </a:rPr>
              <a:t>a Veteran life saved. </a:t>
            </a:r>
            <a:endParaRPr lang="en-US" sz="3200" b="1" dirty="0" smtClean="0">
              <a:solidFill>
                <a:schemeClr val="bg1"/>
              </a:solidFill>
              <a:effectLst/>
            </a:endParaRPr>
          </a:p>
        </p:txBody>
      </p:sp>
    </p:spTree>
    <p:extLst>
      <p:ext uri="{BB962C8B-B14F-4D97-AF65-F5344CB8AC3E}">
        <p14:creationId xmlns:p14="http://schemas.microsoft.com/office/powerpoint/2010/main" val="12660731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2753"/>
            <a:ext cx="10744201" cy="896472"/>
          </a:xfrm>
        </p:spPr>
        <p:txBody>
          <a:bodyPr/>
          <a:lstStyle/>
          <a:p>
            <a:r>
              <a:rPr lang="en-US" sz="3600" dirty="0" smtClean="0"/>
              <a:t>How do I start? What should I say?</a:t>
            </a:r>
            <a:endParaRPr lang="en-US" sz="3600" dirty="0"/>
          </a:p>
        </p:txBody>
      </p:sp>
      <p:sp>
        <p:nvSpPr>
          <p:cNvPr id="3" name="Content Placeholder 2"/>
          <p:cNvSpPr>
            <a:spLocks noGrp="1"/>
          </p:cNvSpPr>
          <p:nvPr>
            <p:ph idx="1"/>
          </p:nvPr>
        </p:nvSpPr>
        <p:spPr>
          <a:xfrm>
            <a:off x="609599" y="1281953"/>
            <a:ext cx="10981267" cy="5171856"/>
          </a:xfrm>
        </p:spPr>
        <p:txBody>
          <a:bodyPr>
            <a:normAutofit fontScale="92500" lnSpcReduction="20000"/>
          </a:bodyPr>
          <a:lstStyle/>
          <a:p>
            <a:pPr>
              <a:lnSpc>
                <a:spcPct val="100000"/>
              </a:lnSpc>
              <a:spcBef>
                <a:spcPts val="0"/>
              </a:spcBef>
              <a:spcAft>
                <a:spcPts val="1200"/>
              </a:spcAft>
            </a:pPr>
            <a:r>
              <a:rPr lang="en-US" sz="2400" b="1" dirty="0"/>
              <a:t>F</a:t>
            </a:r>
            <a:r>
              <a:rPr lang="en-US" sz="2400" b="1" dirty="0" smtClean="0"/>
              <a:t>ocus on your own observations and share your feelings first:</a:t>
            </a:r>
            <a:endParaRPr lang="en-US" sz="2400" b="1" dirty="0"/>
          </a:p>
          <a:p>
            <a:pPr marL="342900" lvl="0" indent="-342900">
              <a:lnSpc>
                <a:spcPct val="100000"/>
              </a:lnSpc>
              <a:spcBef>
                <a:spcPts val="600"/>
              </a:spcBef>
              <a:spcAft>
                <a:spcPts val="600"/>
              </a:spcAft>
              <a:buFont typeface="Arial"/>
              <a:buChar char="•"/>
            </a:pPr>
            <a:r>
              <a:rPr lang="en-US" sz="2200" dirty="0" smtClean="0"/>
              <a:t>I’ve </a:t>
            </a:r>
            <a:r>
              <a:rPr lang="en-US" sz="2200" dirty="0"/>
              <a:t>noticed you’ve been acting differently lately, and I’m wondering how you’re </a:t>
            </a:r>
            <a:r>
              <a:rPr lang="en-US" sz="2200" dirty="0" smtClean="0"/>
              <a:t>doing</a:t>
            </a:r>
            <a:endParaRPr lang="en-US" sz="2200" dirty="0"/>
          </a:p>
          <a:p>
            <a:pPr marL="342900" lvl="0" indent="-342900">
              <a:lnSpc>
                <a:spcPct val="100000"/>
              </a:lnSpc>
              <a:spcBef>
                <a:spcPts val="600"/>
              </a:spcBef>
              <a:spcAft>
                <a:spcPts val="600"/>
              </a:spcAft>
              <a:buFont typeface="Arial"/>
              <a:buChar char="•"/>
            </a:pPr>
            <a:r>
              <a:rPr lang="en-US" sz="2200" dirty="0"/>
              <a:t>I wanted to check in with you because you haven’t seemed yourself </a:t>
            </a:r>
            <a:r>
              <a:rPr lang="en-US" sz="2200" dirty="0" smtClean="0"/>
              <a:t>lately</a:t>
            </a:r>
            <a:endParaRPr lang="en-US" sz="2200" dirty="0"/>
          </a:p>
          <a:p>
            <a:pPr marL="342900" lvl="0" indent="-342900">
              <a:lnSpc>
                <a:spcPct val="100000"/>
              </a:lnSpc>
              <a:spcBef>
                <a:spcPts val="600"/>
              </a:spcBef>
              <a:spcAft>
                <a:spcPts val="600"/>
              </a:spcAft>
              <a:buFont typeface="Arial"/>
              <a:buChar char="•"/>
            </a:pPr>
            <a:r>
              <a:rPr lang="en-US" sz="2200" dirty="0"/>
              <a:t>I’ve been worried about you </a:t>
            </a:r>
            <a:r>
              <a:rPr lang="en-US" sz="2200" dirty="0" smtClean="0"/>
              <a:t>lately</a:t>
            </a:r>
          </a:p>
          <a:p>
            <a:pPr lvl="0">
              <a:lnSpc>
                <a:spcPct val="100000"/>
              </a:lnSpc>
              <a:spcBef>
                <a:spcPts val="600"/>
              </a:spcBef>
              <a:spcAft>
                <a:spcPts val="600"/>
              </a:spcAft>
            </a:pPr>
            <a:endParaRPr lang="en-US" sz="2200" b="1" dirty="0" smtClean="0"/>
          </a:p>
          <a:p>
            <a:pPr>
              <a:lnSpc>
                <a:spcPct val="100000"/>
              </a:lnSpc>
              <a:spcBef>
                <a:spcPts val="0"/>
              </a:spcBef>
              <a:spcAft>
                <a:spcPts val="1200"/>
              </a:spcAft>
            </a:pPr>
            <a:r>
              <a:rPr lang="en-US" sz="2400" b="1" dirty="0" smtClean="0"/>
              <a:t>Then ease into </a:t>
            </a:r>
            <a:r>
              <a:rPr lang="en-US" sz="2400" b="1" dirty="0"/>
              <a:t>questions like:</a:t>
            </a:r>
          </a:p>
          <a:p>
            <a:pPr marL="342900" lvl="0" indent="-342900">
              <a:lnSpc>
                <a:spcPct val="110000"/>
              </a:lnSpc>
              <a:buFont typeface="Arial"/>
              <a:buChar char="•"/>
            </a:pPr>
            <a:r>
              <a:rPr lang="en-US" sz="2200" dirty="0"/>
              <a:t>When did you first start feeling like this?</a:t>
            </a:r>
          </a:p>
          <a:p>
            <a:pPr marL="342900" lvl="0" indent="-342900">
              <a:lnSpc>
                <a:spcPct val="110000"/>
              </a:lnSpc>
              <a:buFont typeface="Arial"/>
              <a:buChar char="•"/>
            </a:pPr>
            <a:r>
              <a:rPr lang="en-US" sz="2200" dirty="0"/>
              <a:t>Did something happen that made you begin to feel this way?</a:t>
            </a:r>
          </a:p>
          <a:p>
            <a:pPr marL="342900" lvl="0" indent="-342900">
              <a:lnSpc>
                <a:spcPct val="110000"/>
              </a:lnSpc>
              <a:buFont typeface="Arial"/>
              <a:buChar char="•"/>
            </a:pPr>
            <a:r>
              <a:rPr lang="en-US" sz="2200" dirty="0"/>
              <a:t>Are you having thoughts of hurting yourself? </a:t>
            </a:r>
          </a:p>
          <a:p>
            <a:pPr marL="342900" lvl="0" indent="-342900">
              <a:lnSpc>
                <a:spcPct val="110000"/>
              </a:lnSpc>
              <a:buFont typeface="Arial"/>
              <a:buChar char="•"/>
            </a:pPr>
            <a:r>
              <a:rPr lang="en-US" sz="2200" dirty="0"/>
              <a:t>Are you having thoughts of suicide? </a:t>
            </a:r>
          </a:p>
          <a:p>
            <a:pPr marL="342900" lvl="0" indent="-342900">
              <a:lnSpc>
                <a:spcPct val="110000"/>
              </a:lnSpc>
              <a:buFont typeface="Arial"/>
              <a:buChar char="•"/>
            </a:pPr>
            <a:r>
              <a:rPr lang="en-US" sz="2200" dirty="0"/>
              <a:t>What can I do to best support you right now?</a:t>
            </a:r>
          </a:p>
          <a:p>
            <a:pPr marL="342900" lvl="0" indent="-342900">
              <a:lnSpc>
                <a:spcPct val="110000"/>
              </a:lnSpc>
              <a:buFont typeface="Arial"/>
              <a:buChar char="•"/>
            </a:pPr>
            <a:r>
              <a:rPr lang="en-US" sz="2200" dirty="0"/>
              <a:t>Have you thought about </a:t>
            </a:r>
            <a:r>
              <a:rPr lang="en-US" sz="2200" dirty="0" smtClean="0"/>
              <a:t>getting help?</a:t>
            </a:r>
            <a:endParaRPr lang="en-US" sz="2200" b="1" dirty="0"/>
          </a:p>
        </p:txBody>
      </p:sp>
    </p:spTree>
    <p:extLst>
      <p:ext uri="{BB962C8B-B14F-4D97-AF65-F5344CB8AC3E}">
        <p14:creationId xmlns:p14="http://schemas.microsoft.com/office/powerpoint/2010/main" val="9127646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666" y="62753"/>
            <a:ext cx="11142134" cy="896472"/>
          </a:xfrm>
        </p:spPr>
        <p:txBody>
          <a:bodyPr/>
          <a:lstStyle/>
          <a:p>
            <a:r>
              <a:rPr lang="en-US" sz="3600" dirty="0" smtClean="0"/>
              <a:t>Resources are available to help start the conversation</a:t>
            </a:r>
            <a:endParaRPr lang="en-US" sz="3600" dirty="0"/>
          </a:p>
        </p:txBody>
      </p:sp>
      <p:sp>
        <p:nvSpPr>
          <p:cNvPr id="3" name="Content Placeholder 2"/>
          <p:cNvSpPr>
            <a:spLocks noGrp="1"/>
          </p:cNvSpPr>
          <p:nvPr>
            <p:ph idx="1"/>
          </p:nvPr>
        </p:nvSpPr>
        <p:spPr>
          <a:xfrm>
            <a:off x="592666" y="1281952"/>
            <a:ext cx="10981267" cy="5210287"/>
          </a:xfrm>
        </p:spPr>
        <p:txBody>
          <a:bodyPr/>
          <a:lstStyle/>
          <a:p>
            <a:r>
              <a:rPr lang="en-US" sz="2400" b="1" dirty="0"/>
              <a:t>Start the Conversation: New Tools for Veteran Suicide Prevention </a:t>
            </a:r>
            <a:r>
              <a:rPr lang="en-US" sz="2400" dirty="0"/>
              <a:t>is a comprehensive toolkit that includes information about </a:t>
            </a:r>
            <a:r>
              <a:rPr lang="en-US" sz="2400" b="1" dirty="0"/>
              <a:t>common issues that many Veterans </a:t>
            </a:r>
            <a:r>
              <a:rPr lang="en-US" sz="2400" b="1" dirty="0" smtClean="0"/>
              <a:t>face</a:t>
            </a:r>
            <a:r>
              <a:rPr lang="en-US" sz="2400" dirty="0" smtClean="0"/>
              <a:t>.</a:t>
            </a:r>
          </a:p>
          <a:p>
            <a:endParaRPr lang="en-US" sz="2400" dirty="0" smtClean="0"/>
          </a:p>
          <a:p>
            <a:pPr rtl="0" eaLnBrk="1" latinLnBrk="0" hangingPunct="1"/>
            <a:r>
              <a:rPr lang="en-US" sz="2800" b="1" kern="1200" dirty="0" smtClean="0">
                <a:solidFill>
                  <a:schemeClr val="tx2"/>
                </a:solidFill>
                <a:effectLst/>
                <a:latin typeface="Calibri" charset="0"/>
                <a:ea typeface="Calibri" charset="0"/>
                <a:cs typeface="Calibri" charset="0"/>
              </a:rPr>
              <a:t>It provides information about how to:</a:t>
            </a:r>
            <a:endParaRPr lang="en-US" sz="2400" dirty="0" smtClean="0">
              <a:effectLst/>
            </a:endParaRPr>
          </a:p>
          <a:p>
            <a:pPr marL="457200" indent="-457200" rtl="0" eaLnBrk="1" latinLnBrk="0" hangingPunct="1">
              <a:buFont typeface="Arial" charset="0"/>
              <a:buChar char="•"/>
            </a:pPr>
            <a:r>
              <a:rPr lang="en-US" sz="2200" kern="1200" dirty="0" smtClean="0">
                <a:solidFill>
                  <a:schemeClr val="tx2"/>
                </a:solidFill>
                <a:effectLst/>
                <a:latin typeface="Calibri" charset="0"/>
                <a:ea typeface="Calibri" charset="0"/>
                <a:cs typeface="Calibri" charset="0"/>
              </a:rPr>
              <a:t>Talk to a Veteran about emotional health, distress, </a:t>
            </a:r>
            <a:br>
              <a:rPr lang="en-US" sz="2200" kern="1200" dirty="0" smtClean="0">
                <a:solidFill>
                  <a:schemeClr val="tx2"/>
                </a:solidFill>
                <a:effectLst/>
                <a:latin typeface="Calibri" charset="0"/>
                <a:ea typeface="Calibri" charset="0"/>
                <a:cs typeface="Calibri" charset="0"/>
              </a:rPr>
            </a:br>
            <a:r>
              <a:rPr lang="en-US" sz="2200" kern="1200" dirty="0" smtClean="0">
                <a:solidFill>
                  <a:schemeClr val="tx2"/>
                </a:solidFill>
                <a:effectLst/>
                <a:latin typeface="Calibri" charset="0"/>
                <a:ea typeface="Calibri" charset="0"/>
                <a:cs typeface="Calibri" charset="0"/>
              </a:rPr>
              <a:t>and thoughts of suicide</a:t>
            </a:r>
            <a:endParaRPr lang="en-US" sz="2200" dirty="0" smtClean="0">
              <a:effectLst/>
            </a:endParaRPr>
          </a:p>
          <a:p>
            <a:pPr marL="457200" indent="-457200" rtl="0" eaLnBrk="1" latinLnBrk="0" hangingPunct="1">
              <a:buFont typeface="Arial" charset="0"/>
              <a:buChar char="•"/>
            </a:pPr>
            <a:r>
              <a:rPr lang="en-US" sz="2200" kern="1200" dirty="0" smtClean="0">
                <a:solidFill>
                  <a:schemeClr val="tx2"/>
                </a:solidFill>
                <a:effectLst/>
                <a:latin typeface="Calibri" charset="0"/>
                <a:ea typeface="Calibri" charset="0"/>
                <a:cs typeface="Calibri" charset="0"/>
              </a:rPr>
              <a:t>Identify suicide risk factors</a:t>
            </a:r>
            <a:endParaRPr lang="en-US" sz="2200" dirty="0" smtClean="0">
              <a:effectLst/>
            </a:endParaRPr>
          </a:p>
          <a:p>
            <a:pPr marL="457200" indent="-457200" rtl="0" eaLnBrk="1" latinLnBrk="0" hangingPunct="1">
              <a:buFont typeface="Arial" charset="0"/>
              <a:buChar char="•"/>
            </a:pPr>
            <a:r>
              <a:rPr lang="en-US" sz="2200" kern="1200" dirty="0" smtClean="0">
                <a:solidFill>
                  <a:schemeClr val="tx2"/>
                </a:solidFill>
                <a:effectLst/>
                <a:latin typeface="Calibri" charset="0"/>
                <a:ea typeface="Calibri" charset="0"/>
                <a:cs typeface="Calibri" charset="0"/>
              </a:rPr>
              <a:t>Recognize warning signs or “red flags” </a:t>
            </a:r>
            <a:endParaRPr lang="en-US" sz="2200" dirty="0" smtClean="0">
              <a:effectLst/>
            </a:endParaRPr>
          </a:p>
          <a:p>
            <a:pPr marL="457200" indent="-457200" rtl="0" eaLnBrk="1" latinLnBrk="0" hangingPunct="1">
              <a:buFont typeface="Arial" charset="0"/>
              <a:buChar char="•"/>
            </a:pPr>
            <a:r>
              <a:rPr lang="en-US" sz="2200" kern="1200" dirty="0" smtClean="0">
                <a:solidFill>
                  <a:schemeClr val="tx2"/>
                </a:solidFill>
                <a:effectLst/>
                <a:latin typeface="Calibri" charset="0"/>
                <a:ea typeface="Calibri" charset="0"/>
                <a:cs typeface="Calibri" charset="0"/>
              </a:rPr>
              <a:t>Create a personalized plan to help a Veteran </a:t>
            </a:r>
            <a:br>
              <a:rPr lang="en-US" sz="2200" kern="1200" dirty="0" smtClean="0">
                <a:solidFill>
                  <a:schemeClr val="tx2"/>
                </a:solidFill>
                <a:effectLst/>
                <a:latin typeface="Calibri" charset="0"/>
                <a:ea typeface="Calibri" charset="0"/>
                <a:cs typeface="Calibri" charset="0"/>
              </a:rPr>
            </a:br>
            <a:r>
              <a:rPr lang="en-US" sz="2200" kern="1200" dirty="0" smtClean="0">
                <a:solidFill>
                  <a:schemeClr val="tx2"/>
                </a:solidFill>
                <a:effectLst/>
                <a:latin typeface="Calibri" charset="0"/>
                <a:ea typeface="Calibri" charset="0"/>
                <a:cs typeface="Calibri" charset="0"/>
              </a:rPr>
              <a:t>manage crises </a:t>
            </a:r>
            <a:endParaRPr lang="en-US" sz="2200" dirty="0" smtClean="0">
              <a:effectLst/>
            </a:endParaRPr>
          </a:p>
          <a:p>
            <a:pPr marL="457200" indent="-457200" rtl="0" eaLnBrk="1" latinLnBrk="0" hangingPunct="1">
              <a:buFont typeface="Arial" charset="0"/>
              <a:buChar char="•"/>
            </a:pPr>
            <a:r>
              <a:rPr lang="en-US" sz="2200" kern="1200" dirty="0" smtClean="0">
                <a:solidFill>
                  <a:schemeClr val="tx2"/>
                </a:solidFill>
                <a:effectLst/>
                <a:latin typeface="Calibri" charset="0"/>
                <a:ea typeface="Calibri" charset="0"/>
                <a:cs typeface="Calibri" charset="0"/>
              </a:rPr>
              <a:t>Access resources for Veterans and those who care </a:t>
            </a:r>
            <a:br>
              <a:rPr lang="en-US" sz="2200" kern="1200" dirty="0" smtClean="0">
                <a:solidFill>
                  <a:schemeClr val="tx2"/>
                </a:solidFill>
                <a:effectLst/>
                <a:latin typeface="Calibri" charset="0"/>
                <a:ea typeface="Calibri" charset="0"/>
                <a:cs typeface="Calibri" charset="0"/>
              </a:rPr>
            </a:br>
            <a:r>
              <a:rPr lang="en-US" sz="2200" kern="1200" dirty="0" smtClean="0">
                <a:solidFill>
                  <a:schemeClr val="tx2"/>
                </a:solidFill>
                <a:effectLst/>
                <a:latin typeface="Calibri" charset="0"/>
                <a:ea typeface="Calibri" charset="0"/>
                <a:cs typeface="Calibri" charset="0"/>
              </a:rPr>
              <a:t>about them</a:t>
            </a:r>
            <a:endParaRPr lang="en-US" sz="2200" dirty="0" smtClean="0">
              <a:effectLs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6534" y="2120202"/>
            <a:ext cx="3487475" cy="4266351"/>
          </a:xfrm>
          <a:prstGeom prst="rect">
            <a:avLst/>
          </a:prstGeom>
        </p:spPr>
      </p:pic>
    </p:spTree>
    <p:extLst>
      <p:ext uri="{BB962C8B-B14F-4D97-AF65-F5344CB8AC3E}">
        <p14:creationId xmlns:p14="http://schemas.microsoft.com/office/powerpoint/2010/main" val="41143827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2753"/>
            <a:ext cx="10744201" cy="896472"/>
          </a:xfrm>
        </p:spPr>
        <p:txBody>
          <a:bodyPr/>
          <a:lstStyle/>
          <a:p>
            <a:r>
              <a:rPr lang="en-US" sz="3600" dirty="0" smtClean="0"/>
              <a:t>How should I respond to the Veteran’s answers?</a:t>
            </a:r>
            <a:endParaRPr lang="en-US" sz="3600" dirty="0"/>
          </a:p>
        </p:txBody>
      </p:sp>
      <p:sp>
        <p:nvSpPr>
          <p:cNvPr id="3" name="Content Placeholder 2"/>
          <p:cNvSpPr>
            <a:spLocks noGrp="1"/>
          </p:cNvSpPr>
          <p:nvPr>
            <p:ph idx="1"/>
          </p:nvPr>
        </p:nvSpPr>
        <p:spPr>
          <a:xfrm>
            <a:off x="609599" y="1281953"/>
            <a:ext cx="10981267" cy="4895010"/>
          </a:xfrm>
        </p:spPr>
        <p:txBody>
          <a:bodyPr>
            <a:normAutofit/>
          </a:bodyPr>
          <a:lstStyle/>
          <a:p>
            <a:pPr>
              <a:spcBef>
                <a:spcPts val="0"/>
              </a:spcBef>
              <a:spcAft>
                <a:spcPts val="1200"/>
              </a:spcAft>
            </a:pPr>
            <a:r>
              <a:rPr lang="en-US" sz="2400" b="1" dirty="0" smtClean="0">
                <a:solidFill>
                  <a:srgbClr val="003F72"/>
                </a:solidFill>
              </a:rPr>
              <a:t>Simple, </a:t>
            </a:r>
            <a:r>
              <a:rPr lang="en-US" sz="2400" b="1" dirty="0">
                <a:solidFill>
                  <a:srgbClr val="003F72"/>
                </a:solidFill>
              </a:rPr>
              <a:t>encouraging responses go a long way:</a:t>
            </a:r>
            <a:r>
              <a:rPr lang="en-US" sz="2400" dirty="0">
                <a:solidFill>
                  <a:srgbClr val="003F72"/>
                </a:solidFill>
              </a:rPr>
              <a:t> </a:t>
            </a:r>
          </a:p>
          <a:p>
            <a:pPr marL="342900" lvl="0" indent="-342900">
              <a:spcBef>
                <a:spcPts val="600"/>
              </a:spcBef>
              <a:spcAft>
                <a:spcPts val="600"/>
              </a:spcAft>
              <a:buFont typeface="Arial"/>
              <a:buChar char="•"/>
            </a:pPr>
            <a:r>
              <a:rPr lang="en-US" sz="2200" dirty="0">
                <a:solidFill>
                  <a:srgbClr val="003F72"/>
                </a:solidFill>
              </a:rPr>
              <a:t>You’re not alone, even if you feel </a:t>
            </a:r>
            <a:r>
              <a:rPr lang="en-US" sz="2200" dirty="0" smtClean="0">
                <a:solidFill>
                  <a:srgbClr val="003F72"/>
                </a:solidFill>
              </a:rPr>
              <a:t>as if you are</a:t>
            </a:r>
          </a:p>
          <a:p>
            <a:pPr marL="342900" lvl="0" indent="-342900">
              <a:spcBef>
                <a:spcPts val="600"/>
              </a:spcBef>
              <a:spcAft>
                <a:spcPts val="600"/>
              </a:spcAft>
              <a:buFont typeface="Arial"/>
              <a:buChar char="•"/>
            </a:pPr>
            <a:r>
              <a:rPr lang="en-US" sz="2200" dirty="0" smtClean="0">
                <a:solidFill>
                  <a:srgbClr val="003F72"/>
                </a:solidFill>
              </a:rPr>
              <a:t>I’m </a:t>
            </a:r>
            <a:r>
              <a:rPr lang="en-US" sz="2200" dirty="0">
                <a:solidFill>
                  <a:srgbClr val="003F72"/>
                </a:solidFill>
              </a:rPr>
              <a:t>here for you, and I want to help you in any way I </a:t>
            </a:r>
            <a:r>
              <a:rPr lang="en-US" sz="2200" dirty="0" smtClean="0">
                <a:solidFill>
                  <a:srgbClr val="003F72"/>
                </a:solidFill>
              </a:rPr>
              <a:t>can</a:t>
            </a:r>
            <a:endParaRPr lang="en-US" sz="2200" dirty="0">
              <a:solidFill>
                <a:srgbClr val="003F72"/>
              </a:solidFill>
            </a:endParaRPr>
          </a:p>
          <a:p>
            <a:pPr marL="342900" lvl="0" indent="-342900">
              <a:spcBef>
                <a:spcPts val="600"/>
              </a:spcBef>
              <a:spcAft>
                <a:spcPts val="600"/>
              </a:spcAft>
              <a:buFont typeface="Arial"/>
              <a:buChar char="•"/>
            </a:pPr>
            <a:r>
              <a:rPr lang="en-US" sz="2200" dirty="0">
                <a:solidFill>
                  <a:srgbClr val="003F72"/>
                </a:solidFill>
              </a:rPr>
              <a:t>It may not seem possible right now, but the way you’re feeling will </a:t>
            </a:r>
            <a:r>
              <a:rPr lang="en-US" sz="2200" dirty="0" smtClean="0">
                <a:solidFill>
                  <a:srgbClr val="003F72"/>
                </a:solidFill>
              </a:rPr>
              <a:t>change</a:t>
            </a:r>
            <a:endParaRPr lang="en-US" sz="2200" dirty="0">
              <a:solidFill>
                <a:srgbClr val="003F72"/>
              </a:solidFill>
            </a:endParaRPr>
          </a:p>
          <a:p>
            <a:pPr marL="342900" lvl="0" indent="-342900">
              <a:spcBef>
                <a:spcPts val="600"/>
              </a:spcBef>
              <a:spcAft>
                <a:spcPts val="600"/>
              </a:spcAft>
              <a:buFont typeface="Arial"/>
              <a:buChar char="•"/>
            </a:pPr>
            <a:r>
              <a:rPr lang="en-US" sz="2200" dirty="0">
                <a:solidFill>
                  <a:srgbClr val="003F72"/>
                </a:solidFill>
              </a:rPr>
              <a:t>I might not be able to understand exactly what you’re going through or how you feel, but I care about you and want to </a:t>
            </a:r>
            <a:r>
              <a:rPr lang="en-US" sz="2200" dirty="0" smtClean="0">
                <a:solidFill>
                  <a:srgbClr val="003F72"/>
                </a:solidFill>
              </a:rPr>
              <a:t>help</a:t>
            </a:r>
            <a:endParaRPr lang="en-US" sz="2200" dirty="0">
              <a:solidFill>
                <a:srgbClr val="003F72"/>
              </a:solidFill>
            </a:endParaRPr>
          </a:p>
          <a:p>
            <a:pPr marL="342900" lvl="0" indent="-342900">
              <a:spcBef>
                <a:spcPts val="600"/>
              </a:spcBef>
              <a:spcAft>
                <a:spcPts val="600"/>
              </a:spcAft>
              <a:buFont typeface="Arial"/>
              <a:buChar char="•"/>
            </a:pPr>
            <a:r>
              <a:rPr lang="en-US" sz="2200" dirty="0">
                <a:solidFill>
                  <a:srgbClr val="003F72"/>
                </a:solidFill>
              </a:rPr>
              <a:t>When you want to give up, or feel overwhelmed by emotion, try to just focus on getting through the next minute, hour, or day — whatever you can </a:t>
            </a:r>
            <a:r>
              <a:rPr lang="en-US" sz="2200" dirty="0" smtClean="0">
                <a:solidFill>
                  <a:srgbClr val="003F72"/>
                </a:solidFill>
              </a:rPr>
              <a:t>manage</a:t>
            </a:r>
            <a:endParaRPr lang="en-US" sz="2200" dirty="0">
              <a:solidFill>
                <a:srgbClr val="003F72"/>
              </a:solidFill>
            </a:endParaRPr>
          </a:p>
        </p:txBody>
      </p:sp>
    </p:spTree>
    <p:extLst>
      <p:ext uri="{BB962C8B-B14F-4D97-AF65-F5344CB8AC3E}">
        <p14:creationId xmlns:p14="http://schemas.microsoft.com/office/powerpoint/2010/main" val="373351149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2753"/>
            <a:ext cx="10744201" cy="896472"/>
          </a:xfrm>
        </p:spPr>
        <p:txBody>
          <a:bodyPr/>
          <a:lstStyle/>
          <a:p>
            <a:r>
              <a:rPr lang="en-US" sz="3600" dirty="0" smtClean="0"/>
              <a:t>How can I help after the crisis? </a:t>
            </a:r>
            <a:endParaRPr lang="en-US" sz="3600" dirty="0"/>
          </a:p>
        </p:txBody>
      </p:sp>
      <p:sp>
        <p:nvSpPr>
          <p:cNvPr id="3" name="Content Placeholder 2"/>
          <p:cNvSpPr>
            <a:spLocks noGrp="1"/>
          </p:cNvSpPr>
          <p:nvPr>
            <p:ph idx="1"/>
          </p:nvPr>
        </p:nvSpPr>
        <p:spPr>
          <a:xfrm>
            <a:off x="609599" y="1281953"/>
            <a:ext cx="10981267" cy="4895010"/>
          </a:xfrm>
        </p:spPr>
        <p:txBody>
          <a:bodyPr>
            <a:normAutofit/>
          </a:bodyPr>
          <a:lstStyle/>
          <a:p>
            <a:pPr marL="342900" lvl="0" indent="-342900">
              <a:spcBef>
                <a:spcPts val="600"/>
              </a:spcBef>
              <a:spcAft>
                <a:spcPts val="600"/>
              </a:spcAft>
              <a:buFont typeface="Arial"/>
              <a:buChar char="•"/>
            </a:pPr>
            <a:r>
              <a:rPr lang="en-US" sz="2200" dirty="0" smtClean="0"/>
              <a:t>Seek professional help</a:t>
            </a:r>
          </a:p>
          <a:p>
            <a:pPr marL="342900" lvl="0" indent="-342900">
              <a:spcBef>
                <a:spcPts val="600"/>
              </a:spcBef>
              <a:spcAft>
                <a:spcPts val="600"/>
              </a:spcAft>
              <a:buFont typeface="Arial"/>
              <a:buChar char="•"/>
            </a:pPr>
            <a:r>
              <a:rPr lang="en-US" sz="2200" dirty="0" smtClean="0"/>
              <a:t>Follow up on treatment recommendations</a:t>
            </a:r>
          </a:p>
          <a:p>
            <a:pPr marL="342900" lvl="0" indent="-342900">
              <a:spcBef>
                <a:spcPts val="600"/>
              </a:spcBef>
              <a:spcAft>
                <a:spcPts val="600"/>
              </a:spcAft>
              <a:buFont typeface="Arial"/>
              <a:buChar char="•"/>
            </a:pPr>
            <a:r>
              <a:rPr lang="en-US" sz="2200" dirty="0" smtClean="0"/>
              <a:t>Be available and encouraging</a:t>
            </a:r>
          </a:p>
          <a:p>
            <a:pPr marL="342900" lvl="0" indent="-342900">
              <a:spcBef>
                <a:spcPts val="600"/>
              </a:spcBef>
              <a:spcAft>
                <a:spcPts val="600"/>
              </a:spcAft>
              <a:buFont typeface="Arial"/>
              <a:buChar char="•"/>
            </a:pPr>
            <a:r>
              <a:rPr lang="en-US" sz="2200" dirty="0" smtClean="0"/>
              <a:t>Encourage healthy lifestyle changes</a:t>
            </a:r>
          </a:p>
          <a:p>
            <a:pPr marL="342900" lvl="0" indent="-342900">
              <a:spcBef>
                <a:spcPts val="600"/>
              </a:spcBef>
              <a:spcAft>
                <a:spcPts val="600"/>
              </a:spcAft>
              <a:buFont typeface="Arial"/>
              <a:buChar char="•"/>
            </a:pPr>
            <a:r>
              <a:rPr lang="en-US" sz="2200" dirty="0" smtClean="0"/>
              <a:t>Contact a VA Suicide </a:t>
            </a:r>
            <a:r>
              <a:rPr lang="en-US" sz="2200" dirty="0" smtClean="0">
                <a:solidFill>
                  <a:srgbClr val="003F72"/>
                </a:solidFill>
              </a:rPr>
              <a:t>Prevention Coordinator (SPC) </a:t>
            </a:r>
            <a:r>
              <a:rPr lang="en-US" sz="2200" dirty="0" smtClean="0"/>
              <a:t>to help create a </a:t>
            </a:r>
            <a:r>
              <a:rPr lang="en-US" sz="2200" u="sng" dirty="0" smtClean="0">
                <a:hlinkClick r:id="rId3"/>
              </a:rPr>
              <a:t>safety plan</a:t>
            </a:r>
            <a:endParaRPr lang="en-US" sz="2200" dirty="0"/>
          </a:p>
          <a:p>
            <a:pPr marL="342900" lvl="0" indent="-342900">
              <a:spcBef>
                <a:spcPts val="600"/>
              </a:spcBef>
              <a:spcAft>
                <a:spcPts val="600"/>
              </a:spcAft>
              <a:buFont typeface="Arial"/>
              <a:buChar char="•"/>
            </a:pPr>
            <a:r>
              <a:rPr lang="en-US" sz="2200" dirty="0" smtClean="0"/>
              <a:t>Remove objects that could aid in self-harm</a:t>
            </a:r>
            <a:endParaRPr lang="en-US" sz="2200" dirty="0"/>
          </a:p>
        </p:txBody>
      </p:sp>
    </p:spTree>
    <p:extLst>
      <p:ext uri="{BB962C8B-B14F-4D97-AF65-F5344CB8AC3E}">
        <p14:creationId xmlns:p14="http://schemas.microsoft.com/office/powerpoint/2010/main" val="39931622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2753"/>
            <a:ext cx="10744201" cy="896472"/>
          </a:xfrm>
        </p:spPr>
        <p:txBody>
          <a:bodyPr/>
          <a:lstStyle/>
          <a:p>
            <a:r>
              <a:rPr lang="en-US" sz="3600" dirty="0" smtClean="0"/>
              <a:t>Talking about firearm safety helps keep families safe</a:t>
            </a:r>
            <a:endParaRPr lang="en-US" sz="3600" dirty="0"/>
          </a:p>
        </p:txBody>
      </p:sp>
      <p:grpSp>
        <p:nvGrpSpPr>
          <p:cNvPr id="9" name="Group 8" descr="decorative box"/>
          <p:cNvGrpSpPr/>
          <p:nvPr/>
        </p:nvGrpSpPr>
        <p:grpSpPr>
          <a:xfrm>
            <a:off x="481483" y="5096433"/>
            <a:ext cx="11157880" cy="1081669"/>
            <a:chOff x="481483" y="5096433"/>
            <a:chExt cx="11157880" cy="1081669"/>
          </a:xfrm>
        </p:grpSpPr>
        <p:sp>
          <p:nvSpPr>
            <p:cNvPr id="6" name="Rounded Rectangle 5"/>
            <p:cNvSpPr/>
            <p:nvPr/>
          </p:nvSpPr>
          <p:spPr>
            <a:xfrm>
              <a:off x="608948" y="5096433"/>
              <a:ext cx="10896600" cy="108166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eft Brace 6"/>
            <p:cNvSpPr/>
            <p:nvPr/>
          </p:nvSpPr>
          <p:spPr>
            <a:xfrm>
              <a:off x="481483" y="5126603"/>
              <a:ext cx="319016" cy="1021325"/>
            </a:xfrm>
            <a:prstGeom prst="leftBrace">
              <a:avLst>
                <a:gd name="adj1" fmla="val 37601"/>
                <a:gd name="adj2" fmla="val 50000"/>
              </a:avLst>
            </a:prstGeom>
            <a:ln w="762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Left Brace 7"/>
            <p:cNvSpPr/>
            <p:nvPr/>
          </p:nvSpPr>
          <p:spPr>
            <a:xfrm rot="10800000">
              <a:off x="11320347" y="5126603"/>
              <a:ext cx="319016" cy="1021325"/>
            </a:xfrm>
            <a:prstGeom prst="leftBrace">
              <a:avLst>
                <a:gd name="adj1" fmla="val 37601"/>
                <a:gd name="adj2" fmla="val 50000"/>
              </a:avLst>
            </a:prstGeom>
            <a:ln w="762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 name="Content Placeholder 2"/>
          <p:cNvSpPr>
            <a:spLocks noGrp="1"/>
          </p:cNvSpPr>
          <p:nvPr>
            <p:ph idx="1"/>
          </p:nvPr>
        </p:nvSpPr>
        <p:spPr>
          <a:xfrm>
            <a:off x="609599" y="1281952"/>
            <a:ext cx="10981267" cy="5224725"/>
          </a:xfrm>
        </p:spPr>
        <p:txBody>
          <a:bodyPr>
            <a:normAutofit/>
          </a:bodyPr>
          <a:lstStyle/>
          <a:p>
            <a:pPr marL="342900" lvl="0" indent="-342900">
              <a:spcBef>
                <a:spcPts val="600"/>
              </a:spcBef>
              <a:spcAft>
                <a:spcPts val="600"/>
              </a:spcAft>
              <a:buFont typeface="Arial"/>
              <a:buChar char="•"/>
            </a:pPr>
            <a:r>
              <a:rPr lang="en-US" sz="2200" dirty="0" smtClean="0">
                <a:solidFill>
                  <a:srgbClr val="003F72"/>
                </a:solidFill>
              </a:rPr>
              <a:t>Make </a:t>
            </a:r>
            <a:r>
              <a:rPr lang="en-US" sz="2200" dirty="0">
                <a:solidFill>
                  <a:srgbClr val="003F72"/>
                </a:solidFill>
              </a:rPr>
              <a:t>sure firearms cannot be accessed by children and unauthorized adults by keeping guns locked and unloaded when not in </a:t>
            </a:r>
            <a:r>
              <a:rPr lang="en-US" sz="2200" dirty="0" smtClean="0">
                <a:solidFill>
                  <a:srgbClr val="003F72"/>
                </a:solidFill>
              </a:rPr>
              <a:t>use</a:t>
            </a:r>
            <a:endParaRPr lang="en-US" sz="2200" dirty="0">
              <a:solidFill>
                <a:srgbClr val="003F72"/>
              </a:solidFill>
            </a:endParaRPr>
          </a:p>
          <a:p>
            <a:pPr marL="342900" lvl="0" indent="-342900">
              <a:spcBef>
                <a:spcPts val="600"/>
              </a:spcBef>
              <a:spcAft>
                <a:spcPts val="600"/>
              </a:spcAft>
              <a:buFont typeface="Arial"/>
              <a:buChar char="•"/>
            </a:pPr>
            <a:r>
              <a:rPr lang="en-US" sz="2200" dirty="0">
                <a:solidFill>
                  <a:srgbClr val="003F72"/>
                </a:solidFill>
              </a:rPr>
              <a:t>Store ammunition separately from firearms and out of the reach of children and unauthorized </a:t>
            </a:r>
            <a:r>
              <a:rPr lang="en-US" sz="2200" dirty="0" smtClean="0">
                <a:solidFill>
                  <a:srgbClr val="003F72"/>
                </a:solidFill>
              </a:rPr>
              <a:t>adults</a:t>
            </a:r>
            <a:endParaRPr lang="en-US" sz="2200" dirty="0">
              <a:solidFill>
                <a:srgbClr val="003F72"/>
              </a:solidFill>
            </a:endParaRPr>
          </a:p>
          <a:p>
            <a:pPr marL="342900" lvl="0" indent="-342900">
              <a:spcBef>
                <a:spcPts val="600"/>
              </a:spcBef>
              <a:spcAft>
                <a:spcPts val="600"/>
              </a:spcAft>
              <a:buFont typeface="Arial"/>
              <a:buChar char="•"/>
            </a:pPr>
            <a:r>
              <a:rPr lang="en-US" sz="2200" dirty="0">
                <a:solidFill>
                  <a:srgbClr val="003F72"/>
                </a:solidFill>
              </a:rPr>
              <a:t>Regularly reassess steps to ensure the safe storage and use of firearms, especially during periods of increased stress or emotional </a:t>
            </a:r>
            <a:r>
              <a:rPr lang="en-US" sz="2200" dirty="0" smtClean="0">
                <a:solidFill>
                  <a:srgbClr val="003F72"/>
                </a:solidFill>
              </a:rPr>
              <a:t>crisis</a:t>
            </a:r>
            <a:endParaRPr lang="en-US" sz="2200" dirty="0">
              <a:solidFill>
                <a:srgbClr val="003F72"/>
              </a:solidFill>
            </a:endParaRPr>
          </a:p>
          <a:p>
            <a:pPr marL="342900" lvl="0" indent="-342900">
              <a:spcBef>
                <a:spcPts val="600"/>
              </a:spcBef>
              <a:spcAft>
                <a:spcPts val="600"/>
              </a:spcAft>
              <a:buFont typeface="Arial"/>
              <a:buChar char="•"/>
            </a:pPr>
            <a:r>
              <a:rPr lang="en-US" sz="2200" dirty="0">
                <a:solidFill>
                  <a:srgbClr val="003F72"/>
                </a:solidFill>
              </a:rPr>
              <a:t>Request a gunlock from your local </a:t>
            </a:r>
            <a:r>
              <a:rPr lang="en-US" sz="2200" dirty="0" smtClean="0">
                <a:solidFill>
                  <a:srgbClr val="003F72"/>
                </a:solidFill>
              </a:rPr>
              <a:t>SPC</a:t>
            </a:r>
          </a:p>
          <a:p>
            <a:pPr marL="0" marR="0" lvl="0" indent="0" algn="ctr" defTabSz="914400" rtl="0" eaLnBrk="1" fontAlgn="auto" latinLnBrk="0" hangingPunct="1">
              <a:lnSpc>
                <a:spcPct val="90000"/>
              </a:lnSpc>
              <a:spcBef>
                <a:spcPts val="600"/>
              </a:spcBef>
              <a:spcAft>
                <a:spcPts val="600"/>
              </a:spcAft>
              <a:buClrTx/>
              <a:buSzTx/>
              <a:buFont typeface="Arial"/>
              <a:buNone/>
              <a:tabLst/>
              <a:defRPr/>
            </a:pPr>
            <a:endParaRPr lang="en-US" sz="3200" b="1" kern="1200" dirty="0" smtClean="0">
              <a:solidFill>
                <a:schemeClr val="bg1"/>
              </a:solidFill>
              <a:effectLst/>
              <a:latin typeface="Calibri" charset="0"/>
              <a:ea typeface="Calibri" charset="0"/>
              <a:cs typeface="Calibri" charset="0"/>
            </a:endParaRPr>
          </a:p>
          <a:p>
            <a:pPr marL="0" marR="0" lvl="0" indent="0" algn="ctr" defTabSz="914400" rtl="0" eaLnBrk="1" fontAlgn="auto" latinLnBrk="0" hangingPunct="1">
              <a:lnSpc>
                <a:spcPct val="90000"/>
              </a:lnSpc>
              <a:spcBef>
                <a:spcPts val="600"/>
              </a:spcBef>
              <a:spcAft>
                <a:spcPts val="600"/>
              </a:spcAft>
              <a:buClrTx/>
              <a:buSzTx/>
              <a:buFont typeface="Arial"/>
              <a:buNone/>
              <a:tabLst/>
              <a:defRPr/>
            </a:pPr>
            <a:endParaRPr lang="en-US" sz="3200" b="1" kern="1200" dirty="0" smtClean="0">
              <a:solidFill>
                <a:schemeClr val="bg1"/>
              </a:solidFill>
              <a:effectLst/>
              <a:latin typeface="Calibri" charset="0"/>
              <a:ea typeface="Calibri" charset="0"/>
              <a:cs typeface="Calibri" charset="0"/>
            </a:endParaRPr>
          </a:p>
          <a:p>
            <a:pPr marL="0" marR="0" lvl="0" indent="0" algn="ctr" defTabSz="914400" rtl="0" eaLnBrk="1" fontAlgn="auto" latinLnBrk="0" hangingPunct="1">
              <a:lnSpc>
                <a:spcPct val="90000"/>
              </a:lnSpc>
              <a:spcBef>
                <a:spcPts val="600"/>
              </a:spcBef>
              <a:spcAft>
                <a:spcPts val="600"/>
              </a:spcAft>
              <a:buClrTx/>
              <a:buSzTx/>
              <a:buFont typeface="Arial"/>
              <a:buNone/>
              <a:tabLst/>
              <a:defRPr/>
            </a:pPr>
            <a:r>
              <a:rPr lang="en-US" sz="3200" b="1" kern="1200" dirty="0" smtClean="0">
                <a:solidFill>
                  <a:schemeClr val="bg1"/>
                </a:solidFill>
                <a:effectLst/>
                <a:latin typeface="Calibri" charset="0"/>
                <a:ea typeface="Calibri" charset="0"/>
                <a:cs typeface="Calibri" charset="0"/>
              </a:rPr>
              <a:t>The best way to find out if a Veteran you’re concerned about has access to firearms is to ask.</a:t>
            </a:r>
            <a:endParaRPr lang="en-US" sz="3200" dirty="0" smtClean="0">
              <a:solidFill>
                <a:schemeClr val="bg1"/>
              </a:solidFill>
              <a:effectLst/>
            </a:endParaRPr>
          </a:p>
        </p:txBody>
      </p:sp>
    </p:spTree>
    <p:extLst>
      <p:ext uri="{BB962C8B-B14F-4D97-AF65-F5344CB8AC3E}">
        <p14:creationId xmlns:p14="http://schemas.microsoft.com/office/powerpoint/2010/main" val="296971102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2753"/>
            <a:ext cx="10744201" cy="896472"/>
          </a:xfrm>
        </p:spPr>
        <p:txBody>
          <a:bodyPr/>
          <a:lstStyle/>
          <a:p>
            <a:r>
              <a:rPr lang="en-US" sz="3600" dirty="0" smtClean="0"/>
              <a:t>Be cautious when firearms are present</a:t>
            </a:r>
            <a:endParaRPr lang="en-US" sz="3600" dirty="0"/>
          </a:p>
        </p:txBody>
      </p:sp>
      <p:grpSp>
        <p:nvGrpSpPr>
          <p:cNvPr id="8" name="Group 7" descr="Decorative box"/>
          <p:cNvGrpSpPr/>
          <p:nvPr/>
        </p:nvGrpSpPr>
        <p:grpSpPr>
          <a:xfrm>
            <a:off x="481483" y="5096433"/>
            <a:ext cx="11157880" cy="1081669"/>
            <a:chOff x="481483" y="5096433"/>
            <a:chExt cx="11157880" cy="1081669"/>
          </a:xfrm>
        </p:grpSpPr>
        <p:sp>
          <p:nvSpPr>
            <p:cNvPr id="5" name="Rounded Rectangle 4"/>
            <p:cNvSpPr/>
            <p:nvPr/>
          </p:nvSpPr>
          <p:spPr>
            <a:xfrm>
              <a:off x="608948" y="5096433"/>
              <a:ext cx="10896600" cy="108166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eft Brace 5"/>
            <p:cNvSpPr/>
            <p:nvPr/>
          </p:nvSpPr>
          <p:spPr>
            <a:xfrm>
              <a:off x="481483" y="5126603"/>
              <a:ext cx="319016" cy="1021326"/>
            </a:xfrm>
            <a:prstGeom prst="leftBrace">
              <a:avLst>
                <a:gd name="adj1" fmla="val 37601"/>
                <a:gd name="adj2" fmla="val 50000"/>
              </a:avLst>
            </a:prstGeom>
            <a:ln w="762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Left Brace 6"/>
            <p:cNvSpPr/>
            <p:nvPr/>
          </p:nvSpPr>
          <p:spPr>
            <a:xfrm rot="10800000">
              <a:off x="11320347" y="5126603"/>
              <a:ext cx="319016" cy="1021325"/>
            </a:xfrm>
            <a:prstGeom prst="leftBrace">
              <a:avLst>
                <a:gd name="adj1" fmla="val 37601"/>
                <a:gd name="adj2" fmla="val 50000"/>
              </a:avLst>
            </a:prstGeom>
            <a:ln w="762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 name="Content Placeholder 2"/>
          <p:cNvSpPr>
            <a:spLocks noGrp="1"/>
          </p:cNvSpPr>
          <p:nvPr>
            <p:ph idx="1"/>
          </p:nvPr>
        </p:nvSpPr>
        <p:spPr>
          <a:xfrm>
            <a:off x="609599" y="1281952"/>
            <a:ext cx="10981267" cy="5253601"/>
          </a:xfrm>
        </p:spPr>
        <p:txBody>
          <a:bodyPr>
            <a:normAutofit/>
          </a:bodyPr>
          <a:lstStyle/>
          <a:p>
            <a:pPr>
              <a:spcBef>
                <a:spcPts val="0"/>
              </a:spcBef>
              <a:spcAft>
                <a:spcPts val="1200"/>
              </a:spcAft>
            </a:pPr>
            <a:r>
              <a:rPr lang="en-US" sz="2400" b="1" dirty="0" smtClean="0"/>
              <a:t>Take extra precautions when someone you’re concerned about is: </a:t>
            </a:r>
            <a:endParaRPr lang="en-US" sz="2400" b="1" dirty="0"/>
          </a:p>
          <a:p>
            <a:pPr marL="342900" indent="-342900">
              <a:spcBef>
                <a:spcPts val="600"/>
              </a:spcBef>
              <a:spcAft>
                <a:spcPts val="600"/>
              </a:spcAft>
              <a:buFont typeface="Arial"/>
              <a:buChar char="•"/>
            </a:pPr>
            <a:r>
              <a:rPr lang="en-US" sz="2200" dirty="0" smtClean="0"/>
              <a:t>Increasingly </a:t>
            </a:r>
            <a:r>
              <a:rPr lang="en-US" sz="2200" dirty="0"/>
              <a:t>isolated </a:t>
            </a:r>
          </a:p>
          <a:p>
            <a:pPr marL="342900" lvl="0" indent="-342900">
              <a:spcBef>
                <a:spcPts val="600"/>
              </a:spcBef>
              <a:spcAft>
                <a:spcPts val="600"/>
              </a:spcAft>
              <a:buFont typeface="Arial"/>
              <a:buChar char="•"/>
            </a:pPr>
            <a:r>
              <a:rPr lang="en-US" sz="2200" dirty="0"/>
              <a:t>Violent</a:t>
            </a:r>
          </a:p>
          <a:p>
            <a:pPr marL="342900" lvl="0" indent="-342900">
              <a:spcBef>
                <a:spcPts val="600"/>
              </a:spcBef>
              <a:spcAft>
                <a:spcPts val="600"/>
              </a:spcAft>
              <a:buFont typeface="Arial"/>
              <a:buChar char="•"/>
            </a:pPr>
            <a:r>
              <a:rPr lang="en-US" sz="2200" dirty="0"/>
              <a:t>Stressed</a:t>
            </a:r>
          </a:p>
          <a:p>
            <a:pPr marL="342900" lvl="0" indent="-342900">
              <a:spcBef>
                <a:spcPts val="600"/>
              </a:spcBef>
              <a:spcAft>
                <a:spcPts val="600"/>
              </a:spcAft>
              <a:buFont typeface="Arial"/>
              <a:buChar char="•"/>
            </a:pPr>
            <a:r>
              <a:rPr lang="en-US" sz="2200" dirty="0"/>
              <a:t>Depressed </a:t>
            </a:r>
          </a:p>
          <a:p>
            <a:pPr marL="342900" lvl="0" indent="-342900">
              <a:spcBef>
                <a:spcPts val="600"/>
              </a:spcBef>
              <a:spcAft>
                <a:spcPts val="600"/>
              </a:spcAft>
              <a:buFont typeface="Arial"/>
              <a:buChar char="•"/>
            </a:pPr>
            <a:r>
              <a:rPr lang="en-US" sz="2200" dirty="0"/>
              <a:t>Experiencing an emotional crisis or displaying significant behavioral change</a:t>
            </a:r>
          </a:p>
          <a:p>
            <a:pPr marL="342900" lvl="0" indent="-342900">
              <a:spcBef>
                <a:spcPts val="600"/>
              </a:spcBef>
              <a:spcAft>
                <a:spcPts val="600"/>
              </a:spcAft>
              <a:buFont typeface="Arial"/>
              <a:buChar char="•"/>
            </a:pPr>
            <a:r>
              <a:rPr lang="en-US" sz="2200" dirty="0"/>
              <a:t>Under the influence of drugs or alcohol or increasing the use of alcohol or </a:t>
            </a:r>
            <a:r>
              <a:rPr lang="en-US" sz="2200" dirty="0" smtClean="0"/>
              <a:t>drugs</a:t>
            </a:r>
          </a:p>
          <a:p>
            <a:pPr marL="0" marR="0" lvl="0" indent="0" algn="ctr" defTabSz="914400" rtl="0" eaLnBrk="1" fontAlgn="auto" latinLnBrk="0" hangingPunct="1">
              <a:lnSpc>
                <a:spcPct val="90000"/>
              </a:lnSpc>
              <a:spcBef>
                <a:spcPts val="600"/>
              </a:spcBef>
              <a:spcAft>
                <a:spcPts val="600"/>
              </a:spcAft>
              <a:buClrTx/>
              <a:buSzTx/>
              <a:buFont typeface="Arial"/>
              <a:buNone/>
              <a:tabLst/>
              <a:defRPr/>
            </a:pPr>
            <a:endParaRPr lang="en-US" sz="3200" b="1" kern="1200" dirty="0" smtClean="0">
              <a:solidFill>
                <a:schemeClr val="bg1"/>
              </a:solidFill>
              <a:effectLst/>
            </a:endParaRPr>
          </a:p>
          <a:p>
            <a:pPr marL="0" marR="0" lvl="0" indent="0" algn="ctr" defTabSz="914400" rtl="0" eaLnBrk="1" fontAlgn="auto" latinLnBrk="0" hangingPunct="1">
              <a:lnSpc>
                <a:spcPct val="90000"/>
              </a:lnSpc>
              <a:spcBef>
                <a:spcPts val="600"/>
              </a:spcBef>
              <a:spcAft>
                <a:spcPts val="600"/>
              </a:spcAft>
              <a:buClrTx/>
              <a:buSzTx/>
              <a:buFont typeface="Arial"/>
              <a:buNone/>
              <a:tabLst/>
              <a:defRPr/>
            </a:pPr>
            <a:r>
              <a:rPr lang="en-US" sz="3200" b="1" kern="1200" dirty="0" smtClean="0">
                <a:solidFill>
                  <a:schemeClr val="bg1"/>
                </a:solidFill>
                <a:effectLst/>
              </a:rPr>
              <a:t>A safely stored firearm can mean the difference between a  tragic outcome and a life saved.</a:t>
            </a:r>
            <a:endParaRPr lang="en-US" sz="3200" dirty="0" smtClean="0">
              <a:solidFill>
                <a:schemeClr val="bg1"/>
              </a:solidFill>
              <a:effectLst/>
            </a:endParaRPr>
          </a:p>
        </p:txBody>
      </p:sp>
    </p:spTree>
    <p:extLst>
      <p:ext uri="{BB962C8B-B14F-4D97-AF65-F5344CB8AC3E}">
        <p14:creationId xmlns:p14="http://schemas.microsoft.com/office/powerpoint/2010/main" val="18049955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2753"/>
            <a:ext cx="11497734" cy="896472"/>
          </a:xfrm>
        </p:spPr>
        <p:txBody>
          <a:bodyPr/>
          <a:lstStyle/>
          <a:p>
            <a:r>
              <a:rPr lang="en-US" sz="3600" dirty="0" smtClean="0"/>
              <a:t>How do I start a conversation about substance misuse?</a:t>
            </a:r>
            <a:endParaRPr lang="en-US" sz="3600" dirty="0"/>
          </a:p>
        </p:txBody>
      </p:sp>
      <p:sp>
        <p:nvSpPr>
          <p:cNvPr id="3" name="Content Placeholder 2"/>
          <p:cNvSpPr>
            <a:spLocks noGrp="1"/>
          </p:cNvSpPr>
          <p:nvPr>
            <p:ph idx="1"/>
          </p:nvPr>
        </p:nvSpPr>
        <p:spPr>
          <a:xfrm>
            <a:off x="609599" y="1281952"/>
            <a:ext cx="10981267" cy="5372847"/>
          </a:xfrm>
        </p:spPr>
        <p:txBody>
          <a:bodyPr>
            <a:normAutofit fontScale="85000" lnSpcReduction="20000"/>
          </a:bodyPr>
          <a:lstStyle/>
          <a:p>
            <a:pPr>
              <a:lnSpc>
                <a:spcPct val="110000"/>
              </a:lnSpc>
              <a:spcBef>
                <a:spcPts val="0"/>
              </a:spcBef>
              <a:spcAft>
                <a:spcPts val="1200"/>
              </a:spcAft>
            </a:pPr>
            <a:r>
              <a:rPr lang="en-US" sz="2600" b="1" dirty="0" smtClean="0"/>
              <a:t>Focus </a:t>
            </a:r>
            <a:r>
              <a:rPr lang="en-US" sz="2600" b="1" dirty="0"/>
              <a:t>on your own observations and share your feelings: </a:t>
            </a:r>
          </a:p>
          <a:p>
            <a:pPr marL="342900" lvl="0" indent="-342900">
              <a:spcBef>
                <a:spcPts val="600"/>
              </a:spcBef>
              <a:spcAft>
                <a:spcPts val="600"/>
              </a:spcAft>
              <a:buFont typeface="Arial"/>
              <a:buChar char="•"/>
            </a:pPr>
            <a:r>
              <a:rPr lang="en-US" sz="2400" dirty="0" smtClean="0"/>
              <a:t>[</a:t>
            </a:r>
            <a:r>
              <a:rPr lang="en-US" sz="2400" dirty="0"/>
              <a:t>For alcohol] I’ve noticed you’ve been drinking a lot, and I’m wondering if everything is </a:t>
            </a:r>
            <a:r>
              <a:rPr lang="en-US" sz="2400" dirty="0" smtClean="0"/>
              <a:t>okay</a:t>
            </a:r>
            <a:endParaRPr lang="en-US" sz="2400" dirty="0"/>
          </a:p>
          <a:p>
            <a:pPr marL="342900" lvl="0" indent="-342900">
              <a:spcBef>
                <a:spcPts val="600"/>
              </a:spcBef>
              <a:spcAft>
                <a:spcPts val="600"/>
              </a:spcAft>
              <a:buFont typeface="Arial"/>
              <a:buChar char="•"/>
            </a:pPr>
            <a:r>
              <a:rPr lang="en-US" sz="2400" dirty="0"/>
              <a:t>[For alcohol and/or drugs] I’ve noticed you’ve been acting differently lately, and I’m wondering how you’re </a:t>
            </a:r>
            <a:r>
              <a:rPr lang="en-US" sz="2400" dirty="0" smtClean="0"/>
              <a:t>doing</a:t>
            </a:r>
            <a:endParaRPr lang="en-US" sz="2400" dirty="0"/>
          </a:p>
          <a:p>
            <a:pPr marL="342900" lvl="0" indent="-342900">
              <a:spcBef>
                <a:spcPts val="600"/>
              </a:spcBef>
              <a:spcAft>
                <a:spcPts val="600"/>
              </a:spcAft>
              <a:buFont typeface="Arial"/>
              <a:buChar char="•"/>
            </a:pPr>
            <a:r>
              <a:rPr lang="en-US" sz="2400" dirty="0"/>
              <a:t>I wanted to check in with you because you haven’t seemed like yourself </a:t>
            </a:r>
            <a:r>
              <a:rPr lang="en-US" sz="2400" dirty="0" smtClean="0"/>
              <a:t>lately</a:t>
            </a:r>
            <a:endParaRPr lang="en-US" sz="2400" dirty="0"/>
          </a:p>
          <a:p>
            <a:pPr marL="342900" lvl="0" indent="-342900">
              <a:spcBef>
                <a:spcPts val="600"/>
              </a:spcBef>
              <a:spcAft>
                <a:spcPts val="600"/>
              </a:spcAft>
              <a:buFont typeface="Arial"/>
              <a:buChar char="•"/>
            </a:pPr>
            <a:r>
              <a:rPr lang="en-US" sz="2400" dirty="0"/>
              <a:t>I’ve been worried about you </a:t>
            </a:r>
            <a:r>
              <a:rPr lang="en-US" sz="2400" dirty="0" smtClean="0"/>
              <a:t>lately</a:t>
            </a:r>
          </a:p>
          <a:p>
            <a:pPr>
              <a:spcBef>
                <a:spcPts val="2400"/>
              </a:spcBef>
              <a:spcAft>
                <a:spcPts val="1200"/>
              </a:spcAft>
            </a:pPr>
            <a:r>
              <a:rPr lang="en-US" sz="2600" b="1" dirty="0" smtClean="0"/>
              <a:t>Then ease into </a:t>
            </a:r>
            <a:r>
              <a:rPr lang="en-US" sz="2600" b="1" dirty="0"/>
              <a:t>questions like:</a:t>
            </a:r>
          </a:p>
          <a:p>
            <a:pPr marL="342900" lvl="0" indent="-342900">
              <a:spcBef>
                <a:spcPts val="600"/>
              </a:spcBef>
              <a:spcAft>
                <a:spcPts val="600"/>
              </a:spcAft>
              <a:buFont typeface="Arial"/>
              <a:buChar char="•"/>
            </a:pPr>
            <a:r>
              <a:rPr lang="en-US" sz="2400" dirty="0"/>
              <a:t>When did you first start feeling like this?</a:t>
            </a:r>
          </a:p>
          <a:p>
            <a:pPr marL="342900" lvl="0" indent="-342900">
              <a:spcBef>
                <a:spcPts val="600"/>
              </a:spcBef>
              <a:spcAft>
                <a:spcPts val="600"/>
              </a:spcAft>
              <a:buFont typeface="Arial"/>
              <a:buChar char="•"/>
            </a:pPr>
            <a:r>
              <a:rPr lang="en-US" sz="2400" dirty="0"/>
              <a:t>Did something happen that made you begin to feel this way?</a:t>
            </a:r>
          </a:p>
          <a:p>
            <a:pPr marL="342900" lvl="0" indent="-342900">
              <a:spcBef>
                <a:spcPts val="600"/>
              </a:spcBef>
              <a:spcAft>
                <a:spcPts val="600"/>
              </a:spcAft>
              <a:buFont typeface="Arial"/>
              <a:buChar char="•"/>
            </a:pPr>
            <a:r>
              <a:rPr lang="en-US" sz="2400" dirty="0"/>
              <a:t>Have you been drinking and/or using drugs to cope with these feelings? </a:t>
            </a:r>
          </a:p>
          <a:p>
            <a:pPr marL="342900" lvl="0" indent="-342900">
              <a:spcBef>
                <a:spcPts val="600"/>
              </a:spcBef>
              <a:spcAft>
                <a:spcPts val="600"/>
              </a:spcAft>
              <a:buFont typeface="Arial"/>
              <a:buChar char="•"/>
            </a:pPr>
            <a:r>
              <a:rPr lang="en-US" sz="2400" dirty="0"/>
              <a:t>Do you feel that drinking and/or using drugs is interfering with your life? </a:t>
            </a:r>
          </a:p>
          <a:p>
            <a:pPr marL="342900" lvl="0" indent="-342900">
              <a:spcBef>
                <a:spcPts val="600"/>
              </a:spcBef>
              <a:spcAft>
                <a:spcPts val="600"/>
              </a:spcAft>
              <a:buFont typeface="Arial"/>
              <a:buChar char="•"/>
            </a:pPr>
            <a:r>
              <a:rPr lang="en-US" sz="2400" dirty="0"/>
              <a:t>What can I do to best support you right now?</a:t>
            </a:r>
          </a:p>
          <a:p>
            <a:pPr marL="342900" lvl="0" indent="-342900">
              <a:spcBef>
                <a:spcPts val="600"/>
              </a:spcBef>
              <a:spcAft>
                <a:spcPts val="600"/>
              </a:spcAft>
              <a:buFont typeface="Arial"/>
              <a:buChar char="•"/>
            </a:pPr>
            <a:r>
              <a:rPr lang="en-US" sz="2400" dirty="0"/>
              <a:t>Have you thought about getting help</a:t>
            </a:r>
            <a:r>
              <a:rPr lang="en-US" sz="2400" dirty="0" smtClean="0"/>
              <a:t>?</a:t>
            </a:r>
            <a:endParaRPr lang="en-US" sz="2400" dirty="0"/>
          </a:p>
        </p:txBody>
      </p:sp>
    </p:spTree>
    <p:extLst>
      <p:ext uri="{BB962C8B-B14F-4D97-AF65-F5344CB8AC3E}">
        <p14:creationId xmlns:p14="http://schemas.microsoft.com/office/powerpoint/2010/main" val="18757662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2753"/>
            <a:ext cx="10744201" cy="896472"/>
          </a:xfrm>
        </p:spPr>
        <p:txBody>
          <a:bodyPr/>
          <a:lstStyle/>
          <a:p>
            <a:r>
              <a:rPr lang="en-US" sz="3600" dirty="0" smtClean="0"/>
              <a:t>How can I help after the crisis?</a:t>
            </a:r>
            <a:endParaRPr lang="en-US" sz="3600" dirty="0"/>
          </a:p>
        </p:txBody>
      </p:sp>
      <p:sp>
        <p:nvSpPr>
          <p:cNvPr id="3" name="Content Placeholder 2"/>
          <p:cNvSpPr>
            <a:spLocks noGrp="1"/>
          </p:cNvSpPr>
          <p:nvPr>
            <p:ph idx="1"/>
          </p:nvPr>
        </p:nvSpPr>
        <p:spPr>
          <a:xfrm>
            <a:off x="609599" y="1393901"/>
            <a:ext cx="4854499" cy="4783061"/>
          </a:xfrm>
        </p:spPr>
        <p:txBody>
          <a:bodyPr>
            <a:normAutofit/>
          </a:bodyPr>
          <a:lstStyle/>
          <a:p>
            <a:pPr marL="342900" lvl="0" indent="-342900">
              <a:spcBef>
                <a:spcPts val="600"/>
              </a:spcBef>
              <a:spcAft>
                <a:spcPts val="600"/>
              </a:spcAft>
              <a:buFont typeface="Arial"/>
              <a:buChar char="•"/>
            </a:pPr>
            <a:r>
              <a:rPr lang="en-US" sz="2200" dirty="0" smtClean="0"/>
              <a:t>Seek </a:t>
            </a:r>
            <a:r>
              <a:rPr lang="en-US" sz="2200" dirty="0"/>
              <a:t>professional </a:t>
            </a:r>
            <a:r>
              <a:rPr lang="en-US" sz="2200" dirty="0" smtClean="0"/>
              <a:t>help</a:t>
            </a:r>
            <a:endParaRPr lang="en-US" sz="2200" dirty="0"/>
          </a:p>
          <a:p>
            <a:pPr marL="342900" lvl="0" indent="-342900">
              <a:spcBef>
                <a:spcPts val="600"/>
              </a:spcBef>
              <a:spcAft>
                <a:spcPts val="600"/>
              </a:spcAft>
              <a:buFont typeface="Arial"/>
              <a:buChar char="•"/>
            </a:pPr>
            <a:r>
              <a:rPr lang="en-US" sz="2200" dirty="0"/>
              <a:t>Be available and </a:t>
            </a:r>
            <a:r>
              <a:rPr lang="en-US" sz="2200" dirty="0" smtClean="0"/>
              <a:t>encouraging</a:t>
            </a:r>
          </a:p>
          <a:p>
            <a:pPr marL="342900" lvl="0" indent="-342900">
              <a:spcBef>
                <a:spcPts val="600"/>
              </a:spcBef>
              <a:spcAft>
                <a:spcPts val="600"/>
              </a:spcAft>
              <a:buFont typeface="Arial"/>
              <a:buChar char="•"/>
            </a:pPr>
            <a:r>
              <a:rPr lang="en-US" sz="2200" dirty="0" smtClean="0"/>
              <a:t>Encourage </a:t>
            </a:r>
            <a:r>
              <a:rPr lang="en-US" sz="2200" dirty="0"/>
              <a:t>healthy lifestyle </a:t>
            </a:r>
            <a:r>
              <a:rPr lang="en-US" sz="2200" dirty="0" smtClean="0"/>
              <a:t>changes</a:t>
            </a:r>
          </a:p>
          <a:p>
            <a:pPr marL="342900" lvl="0" indent="-342900">
              <a:spcBef>
                <a:spcPts val="600"/>
              </a:spcBef>
              <a:spcAft>
                <a:spcPts val="600"/>
              </a:spcAft>
              <a:buFont typeface="Arial"/>
              <a:buChar char="•"/>
            </a:pPr>
            <a:r>
              <a:rPr lang="en-US" sz="2200" dirty="0" smtClean="0"/>
              <a:t>Remove triggers </a:t>
            </a:r>
            <a:r>
              <a:rPr lang="en-US" sz="2200" dirty="0"/>
              <a:t>that could contribute to a </a:t>
            </a:r>
            <a:r>
              <a:rPr lang="en-US" sz="2200" dirty="0" smtClean="0"/>
              <a:t>relapse</a:t>
            </a:r>
            <a:endParaRPr lang="en-US" sz="2200" dirty="0"/>
          </a:p>
        </p:txBody>
      </p:sp>
      <p:pic>
        <p:nvPicPr>
          <p:cNvPr id="5" name="Picture 4" descr="Two women talking while walking outdoors."/>
          <p:cNvPicPr>
            <a:picLocks noChangeAspect="1"/>
          </p:cNvPicPr>
          <p:nvPr/>
        </p:nvPicPr>
        <p:blipFill rotWithShape="1">
          <a:blip r:embed="rId3">
            <a:extLst>
              <a:ext uri="{28A0092B-C50C-407E-A947-70E740481C1C}">
                <a14:useLocalDpi xmlns:a14="http://schemas.microsoft.com/office/drawing/2010/main" val="0"/>
              </a:ext>
            </a:extLst>
          </a:blip>
          <a:srcRect l="25000" r="10017"/>
          <a:stretch/>
        </p:blipFill>
        <p:spPr>
          <a:xfrm>
            <a:off x="6689018" y="1075265"/>
            <a:ext cx="5502982" cy="5636381"/>
          </a:xfrm>
          <a:prstGeom prst="rect">
            <a:avLst/>
          </a:prstGeom>
        </p:spPr>
      </p:pic>
    </p:spTree>
    <p:extLst>
      <p:ext uri="{BB962C8B-B14F-4D97-AF65-F5344CB8AC3E}">
        <p14:creationId xmlns:p14="http://schemas.microsoft.com/office/powerpoint/2010/main" val="16283286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2753"/>
            <a:ext cx="11260668" cy="896472"/>
          </a:xfrm>
        </p:spPr>
        <p:txBody>
          <a:bodyPr/>
          <a:lstStyle/>
          <a:p>
            <a:r>
              <a:rPr lang="en-US" sz="2900" dirty="0" smtClean="0"/>
              <a:t>How do I start a conversation about emotional pain with a patient?</a:t>
            </a:r>
            <a:endParaRPr lang="en-US" sz="2900" dirty="0"/>
          </a:p>
        </p:txBody>
      </p:sp>
      <p:sp>
        <p:nvSpPr>
          <p:cNvPr id="3" name="Content Placeholder 2"/>
          <p:cNvSpPr>
            <a:spLocks noGrp="1"/>
          </p:cNvSpPr>
          <p:nvPr>
            <p:ph idx="1"/>
          </p:nvPr>
        </p:nvSpPr>
        <p:spPr>
          <a:xfrm>
            <a:off x="609599" y="1171896"/>
            <a:ext cx="10981267" cy="5380194"/>
          </a:xfrm>
        </p:spPr>
        <p:txBody>
          <a:bodyPr>
            <a:noAutofit/>
          </a:bodyPr>
          <a:lstStyle/>
          <a:p>
            <a:pPr>
              <a:spcBef>
                <a:spcPts val="0"/>
              </a:spcBef>
              <a:spcAft>
                <a:spcPts val="1200"/>
              </a:spcAft>
            </a:pPr>
            <a:r>
              <a:rPr lang="en-US" sz="2400" b="1" dirty="0" smtClean="0"/>
              <a:t>Focus on </a:t>
            </a:r>
            <a:r>
              <a:rPr lang="en-US" sz="2400" b="1" dirty="0"/>
              <a:t>your own observations: </a:t>
            </a:r>
            <a:endParaRPr lang="en-US" sz="2400" dirty="0"/>
          </a:p>
          <a:p>
            <a:pPr marL="342900" lvl="0" indent="-342900">
              <a:spcBef>
                <a:spcPts val="600"/>
              </a:spcBef>
              <a:spcAft>
                <a:spcPts val="600"/>
              </a:spcAft>
              <a:buFont typeface="Arial"/>
              <a:buChar char="•"/>
            </a:pPr>
            <a:r>
              <a:rPr lang="en-US" sz="2200" dirty="0"/>
              <a:t>You seem distant. What’s going on?</a:t>
            </a:r>
          </a:p>
          <a:p>
            <a:pPr marL="342900" lvl="0" indent="-342900">
              <a:spcBef>
                <a:spcPts val="600"/>
              </a:spcBef>
              <a:spcAft>
                <a:spcPts val="600"/>
              </a:spcAft>
              <a:buFont typeface="Arial"/>
              <a:buChar char="•"/>
            </a:pPr>
            <a:r>
              <a:rPr lang="en-US" sz="2200" dirty="0"/>
              <a:t>I’ve noticed you seem anxious, and I’m wondering how you’re doing.</a:t>
            </a:r>
          </a:p>
          <a:p>
            <a:pPr marL="342900" lvl="0" indent="-342900">
              <a:spcBef>
                <a:spcPts val="600"/>
              </a:spcBef>
              <a:spcAft>
                <a:spcPts val="600"/>
              </a:spcAft>
              <a:buFont typeface="Arial"/>
              <a:buChar char="•"/>
            </a:pPr>
            <a:r>
              <a:rPr lang="en-US" sz="2200" dirty="0"/>
              <a:t>You don’t seem like yourself.  I’m worried about you and am curious about how you’re feeling</a:t>
            </a:r>
            <a:r>
              <a:rPr lang="en-US" sz="2200" dirty="0" smtClean="0"/>
              <a:t>.</a:t>
            </a:r>
            <a:endParaRPr lang="en-US" sz="2200" dirty="0"/>
          </a:p>
          <a:p>
            <a:pPr>
              <a:spcAft>
                <a:spcPts val="1200"/>
              </a:spcAft>
            </a:pPr>
            <a:r>
              <a:rPr lang="en-US" sz="2400" b="1" dirty="0" smtClean="0"/>
              <a:t>Then ease into questions </a:t>
            </a:r>
            <a:r>
              <a:rPr lang="en-US" sz="2400" b="1" dirty="0"/>
              <a:t>like</a:t>
            </a:r>
            <a:r>
              <a:rPr lang="en-US" sz="2400" b="1" dirty="0" smtClean="0"/>
              <a:t>:</a:t>
            </a:r>
            <a:endParaRPr lang="en-US" sz="2400" b="1" dirty="0"/>
          </a:p>
          <a:p>
            <a:pPr marL="342900" lvl="0" indent="-342900">
              <a:spcBef>
                <a:spcPts val="600"/>
              </a:spcBef>
              <a:spcAft>
                <a:spcPts val="600"/>
              </a:spcAft>
              <a:buFont typeface="Arial"/>
              <a:buChar char="•"/>
            </a:pPr>
            <a:r>
              <a:rPr lang="en-US" sz="2200" dirty="0"/>
              <a:t>When did you first start feeling like this?</a:t>
            </a:r>
          </a:p>
          <a:p>
            <a:pPr marL="342900" lvl="0" indent="-342900">
              <a:spcBef>
                <a:spcPts val="600"/>
              </a:spcBef>
              <a:spcAft>
                <a:spcPts val="600"/>
              </a:spcAft>
              <a:buFont typeface="Arial"/>
              <a:buChar char="•"/>
            </a:pPr>
            <a:r>
              <a:rPr lang="en-US" sz="2200" dirty="0"/>
              <a:t>Did something happen that made you begin to feel this way?</a:t>
            </a:r>
          </a:p>
          <a:p>
            <a:pPr marL="342900" lvl="0" indent="-342900">
              <a:spcBef>
                <a:spcPts val="600"/>
              </a:spcBef>
              <a:spcAft>
                <a:spcPts val="600"/>
              </a:spcAft>
              <a:buFont typeface="Arial"/>
              <a:buChar char="•"/>
            </a:pPr>
            <a:r>
              <a:rPr lang="en-US" sz="2200" dirty="0"/>
              <a:t>Are you having thoughts of hurting yourself? </a:t>
            </a:r>
          </a:p>
          <a:p>
            <a:pPr marL="342900" lvl="0" indent="-342900">
              <a:spcBef>
                <a:spcPts val="600"/>
              </a:spcBef>
              <a:spcAft>
                <a:spcPts val="600"/>
              </a:spcAft>
              <a:buFont typeface="Arial"/>
              <a:buChar char="•"/>
            </a:pPr>
            <a:r>
              <a:rPr lang="en-US" sz="2200" dirty="0"/>
              <a:t>Are you having thoughts of suicide? </a:t>
            </a:r>
          </a:p>
          <a:p>
            <a:pPr marL="342900" lvl="0" indent="-342900">
              <a:spcBef>
                <a:spcPts val="600"/>
              </a:spcBef>
              <a:spcAft>
                <a:spcPts val="600"/>
              </a:spcAft>
              <a:buFont typeface="Arial"/>
              <a:buChar char="•"/>
            </a:pPr>
            <a:r>
              <a:rPr lang="en-US" sz="2200" dirty="0"/>
              <a:t>What can I do to best support you right now?</a:t>
            </a:r>
          </a:p>
          <a:p>
            <a:pPr marL="342900" lvl="0" indent="-342900">
              <a:spcBef>
                <a:spcPts val="600"/>
              </a:spcBef>
              <a:spcAft>
                <a:spcPts val="600"/>
              </a:spcAft>
              <a:buFont typeface="Arial"/>
              <a:buChar char="•"/>
            </a:pPr>
            <a:r>
              <a:rPr lang="en-US" sz="2200" dirty="0"/>
              <a:t>Have you thought about getting help</a:t>
            </a:r>
            <a:r>
              <a:rPr lang="en-US" sz="2200" dirty="0" smtClean="0"/>
              <a:t>?</a:t>
            </a:r>
          </a:p>
        </p:txBody>
      </p:sp>
    </p:spTree>
    <p:extLst>
      <p:ext uri="{BB962C8B-B14F-4D97-AF65-F5344CB8AC3E}">
        <p14:creationId xmlns:p14="http://schemas.microsoft.com/office/powerpoint/2010/main" val="12545298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2753"/>
            <a:ext cx="11260668" cy="896472"/>
          </a:xfrm>
        </p:spPr>
        <p:txBody>
          <a:bodyPr/>
          <a:lstStyle/>
          <a:p>
            <a:r>
              <a:rPr lang="en-US" sz="3600" dirty="0" smtClean="0"/>
              <a:t>Ask direct questions to assess for risk</a:t>
            </a:r>
            <a:endParaRPr lang="en-US" sz="3600" dirty="0"/>
          </a:p>
        </p:txBody>
      </p:sp>
      <p:sp>
        <p:nvSpPr>
          <p:cNvPr id="4" name="Content Placeholder 3"/>
          <p:cNvSpPr>
            <a:spLocks noGrp="1"/>
          </p:cNvSpPr>
          <p:nvPr>
            <p:ph idx="1"/>
          </p:nvPr>
        </p:nvSpPr>
        <p:spPr>
          <a:xfrm>
            <a:off x="838200" y="1281953"/>
            <a:ext cx="5774267" cy="4895010"/>
          </a:xfrm>
        </p:spPr>
        <p:txBody>
          <a:bodyPr>
            <a:normAutofit/>
          </a:bodyPr>
          <a:lstStyle/>
          <a:p>
            <a:pPr lvl="0">
              <a:spcBef>
                <a:spcPts val="0"/>
              </a:spcBef>
              <a:spcAft>
                <a:spcPts val="1200"/>
              </a:spcAft>
            </a:pPr>
            <a:r>
              <a:rPr lang="en-US" sz="2400" b="1" dirty="0" smtClean="0">
                <a:solidFill>
                  <a:srgbClr val="003F72"/>
                </a:solidFill>
                <a:latin typeface="Calibri"/>
                <a:cs typeface="Calibri"/>
              </a:rPr>
              <a:t>Ask direct questions to assess:</a:t>
            </a:r>
            <a:endParaRPr lang="en-US" sz="2200" b="1" dirty="0" smtClean="0"/>
          </a:p>
          <a:p>
            <a:pPr marL="342900" indent="-342900">
              <a:spcBef>
                <a:spcPts val="600"/>
              </a:spcBef>
              <a:spcAft>
                <a:spcPts val="600"/>
              </a:spcAft>
              <a:buFont typeface="Arial"/>
              <a:buChar char="•"/>
            </a:pPr>
            <a:r>
              <a:rPr lang="en-US" sz="2200" b="1" dirty="0" smtClean="0"/>
              <a:t>Ideation:</a:t>
            </a:r>
            <a:r>
              <a:rPr lang="en-US" sz="2200" dirty="0" smtClean="0"/>
              <a:t> Are you going to kill yourself? </a:t>
            </a:r>
          </a:p>
          <a:p>
            <a:pPr marL="342900" indent="-342900">
              <a:spcBef>
                <a:spcPts val="600"/>
              </a:spcBef>
              <a:spcAft>
                <a:spcPts val="600"/>
              </a:spcAft>
              <a:buFont typeface="Arial"/>
              <a:buChar char="•"/>
            </a:pPr>
            <a:r>
              <a:rPr lang="en-US" sz="2200" b="1" dirty="0" smtClean="0"/>
              <a:t>Plan:</a:t>
            </a:r>
            <a:r>
              <a:rPr lang="en-US" sz="2200" dirty="0" smtClean="0"/>
              <a:t> Do </a:t>
            </a:r>
            <a:r>
              <a:rPr lang="en-US" sz="2200" dirty="0"/>
              <a:t>you have a plan for how you would kill yourself? </a:t>
            </a:r>
          </a:p>
          <a:p>
            <a:pPr marL="342900" indent="-342900">
              <a:spcBef>
                <a:spcPts val="600"/>
              </a:spcBef>
              <a:spcAft>
                <a:spcPts val="600"/>
              </a:spcAft>
              <a:buFont typeface="Arial"/>
              <a:buChar char="•"/>
            </a:pPr>
            <a:r>
              <a:rPr lang="en-US" sz="2200" b="1" dirty="0" smtClean="0"/>
              <a:t>Means:</a:t>
            </a:r>
            <a:r>
              <a:rPr lang="en-US" sz="2200" dirty="0" smtClean="0"/>
              <a:t> Do </a:t>
            </a:r>
            <a:r>
              <a:rPr lang="en-US" sz="2200" dirty="0"/>
              <a:t>you have what you need to carry out your plan (pills, a gun, etc.)? </a:t>
            </a:r>
          </a:p>
          <a:p>
            <a:pPr marL="342900" indent="-342900">
              <a:spcBef>
                <a:spcPts val="600"/>
              </a:spcBef>
              <a:spcAft>
                <a:spcPts val="600"/>
              </a:spcAft>
              <a:buFont typeface="Arial"/>
              <a:buChar char="•"/>
            </a:pPr>
            <a:r>
              <a:rPr lang="en-US" sz="2200" b="1" dirty="0" smtClean="0"/>
              <a:t>Timeline:</a:t>
            </a:r>
            <a:r>
              <a:rPr lang="en-US" sz="2200" dirty="0" smtClean="0"/>
              <a:t> Do </a:t>
            </a:r>
            <a:r>
              <a:rPr lang="en-US" sz="2200" dirty="0"/>
              <a:t>you know when you would </a:t>
            </a:r>
            <a:r>
              <a:rPr lang="en-US" sz="2200" dirty="0" smtClean="0"/>
              <a:t/>
            </a:r>
            <a:br>
              <a:rPr lang="en-US" sz="2200" dirty="0" smtClean="0"/>
            </a:br>
            <a:r>
              <a:rPr lang="en-US" sz="2200" dirty="0" smtClean="0"/>
              <a:t>do </a:t>
            </a:r>
            <a:r>
              <a:rPr lang="en-US" sz="2200" dirty="0"/>
              <a:t>it? </a:t>
            </a:r>
          </a:p>
        </p:txBody>
      </p:sp>
      <p:pic>
        <p:nvPicPr>
          <p:cNvPr id="3" name="Picture 2" descr="A woman speaking with her doctor"/>
          <p:cNvPicPr>
            <a:picLocks noChangeAspect="1"/>
          </p:cNvPicPr>
          <p:nvPr/>
        </p:nvPicPr>
        <p:blipFill rotWithShape="1">
          <a:blip r:embed="rId3">
            <a:extLst>
              <a:ext uri="{28A0092B-C50C-407E-A947-70E740481C1C}">
                <a14:useLocalDpi xmlns:a14="http://schemas.microsoft.com/office/drawing/2010/main" val="0"/>
              </a:ext>
            </a:extLst>
          </a:blip>
          <a:srcRect l="24759" t="820" r="31029" b="8377"/>
          <a:stretch/>
        </p:blipFill>
        <p:spPr>
          <a:xfrm>
            <a:off x="8077200" y="1069796"/>
            <a:ext cx="4114800" cy="5624918"/>
          </a:xfrm>
          <a:prstGeom prst="rect">
            <a:avLst/>
          </a:prstGeom>
        </p:spPr>
      </p:pic>
    </p:spTree>
    <p:extLst>
      <p:ext uri="{BB962C8B-B14F-4D97-AF65-F5344CB8AC3E}">
        <p14:creationId xmlns:p14="http://schemas.microsoft.com/office/powerpoint/2010/main" val="8359445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2753"/>
            <a:ext cx="11260668" cy="896472"/>
          </a:xfrm>
        </p:spPr>
        <p:txBody>
          <a:bodyPr/>
          <a:lstStyle/>
          <a:p>
            <a:r>
              <a:rPr lang="en-US" sz="3600" dirty="0" smtClean="0"/>
              <a:t>Suicide risk varies: information for providers</a:t>
            </a:r>
            <a:endParaRPr lang="en-US" sz="3600" dirty="0"/>
          </a:p>
        </p:txBody>
      </p:sp>
      <p:grpSp>
        <p:nvGrpSpPr>
          <p:cNvPr id="3" name="Group 2" descr="decorative box"/>
          <p:cNvGrpSpPr/>
          <p:nvPr/>
        </p:nvGrpSpPr>
        <p:grpSpPr>
          <a:xfrm>
            <a:off x="499095" y="5347445"/>
            <a:ext cx="11172168" cy="1081669"/>
            <a:chOff x="499095" y="5347445"/>
            <a:chExt cx="11172168" cy="1081669"/>
          </a:xfrm>
        </p:grpSpPr>
        <p:sp>
          <p:nvSpPr>
            <p:cNvPr id="6" name="Rounded Rectangle 5"/>
            <p:cNvSpPr/>
            <p:nvPr/>
          </p:nvSpPr>
          <p:spPr>
            <a:xfrm>
              <a:off x="626560" y="5347445"/>
              <a:ext cx="10924884" cy="108166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eft Brace 6"/>
            <p:cNvSpPr/>
            <p:nvPr/>
          </p:nvSpPr>
          <p:spPr>
            <a:xfrm>
              <a:off x="499095" y="5377615"/>
              <a:ext cx="319016" cy="1021326"/>
            </a:xfrm>
            <a:prstGeom prst="leftBrace">
              <a:avLst>
                <a:gd name="adj1" fmla="val 37601"/>
                <a:gd name="adj2" fmla="val 50000"/>
              </a:avLst>
            </a:prstGeom>
            <a:ln w="762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Left Brace 7"/>
            <p:cNvSpPr/>
            <p:nvPr/>
          </p:nvSpPr>
          <p:spPr>
            <a:xfrm rot="10800000">
              <a:off x="11352247" y="5377615"/>
              <a:ext cx="319016" cy="1021325"/>
            </a:xfrm>
            <a:prstGeom prst="leftBrace">
              <a:avLst>
                <a:gd name="adj1" fmla="val 37601"/>
                <a:gd name="adj2" fmla="val 50000"/>
              </a:avLst>
            </a:prstGeom>
            <a:ln w="762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 name="Content Placeholder 3"/>
          <p:cNvSpPr>
            <a:spLocks noGrp="1"/>
          </p:cNvSpPr>
          <p:nvPr>
            <p:ph idx="1"/>
          </p:nvPr>
        </p:nvSpPr>
        <p:spPr>
          <a:xfrm>
            <a:off x="838200" y="1233828"/>
            <a:ext cx="10515600" cy="5292102"/>
          </a:xfrm>
        </p:spPr>
        <p:txBody>
          <a:bodyPr>
            <a:normAutofit/>
          </a:bodyPr>
          <a:lstStyle/>
          <a:p>
            <a:pPr marL="342900" lvl="0" indent="-342900">
              <a:spcBef>
                <a:spcPts val="600"/>
              </a:spcBef>
              <a:spcAft>
                <a:spcPts val="600"/>
              </a:spcAft>
              <a:buFont typeface="Arial"/>
              <a:buChar char="•"/>
            </a:pPr>
            <a:r>
              <a:rPr lang="en-US" sz="2200" b="1" dirty="0" smtClean="0"/>
              <a:t>Lower </a:t>
            </a:r>
            <a:r>
              <a:rPr lang="en-US" sz="2200" b="1" dirty="0"/>
              <a:t>risk</a:t>
            </a:r>
            <a:r>
              <a:rPr lang="en-US" sz="2200" dirty="0"/>
              <a:t> – </a:t>
            </a:r>
            <a:r>
              <a:rPr lang="en-US" sz="2200" dirty="0" smtClean="0"/>
              <a:t>some </a:t>
            </a:r>
            <a:r>
              <a:rPr lang="en-US" sz="2200" dirty="0"/>
              <a:t>suicidal </a:t>
            </a:r>
            <a:r>
              <a:rPr lang="en-US" sz="2200" dirty="0" smtClean="0"/>
              <a:t>thoughts, no </a:t>
            </a:r>
            <a:r>
              <a:rPr lang="en-US" sz="2200" dirty="0"/>
              <a:t>suicide </a:t>
            </a:r>
            <a:r>
              <a:rPr lang="en-US" sz="2200" dirty="0" smtClean="0"/>
              <a:t>plan, say </a:t>
            </a:r>
            <a:r>
              <a:rPr lang="en-US" sz="2200" dirty="0"/>
              <a:t>they won’t hurt </a:t>
            </a:r>
            <a:r>
              <a:rPr lang="en-US" sz="2200" dirty="0" smtClean="0"/>
              <a:t>themselves</a:t>
            </a:r>
            <a:endParaRPr lang="en-US" sz="2200" dirty="0"/>
          </a:p>
          <a:p>
            <a:pPr marL="342900" lvl="0" indent="-342900">
              <a:spcBef>
                <a:spcPts val="600"/>
              </a:spcBef>
              <a:spcAft>
                <a:spcPts val="600"/>
              </a:spcAft>
              <a:buFont typeface="Arial"/>
              <a:buChar char="•"/>
            </a:pPr>
            <a:r>
              <a:rPr lang="en-US" sz="2200" b="1" dirty="0"/>
              <a:t>Moderate risk</a:t>
            </a:r>
            <a:r>
              <a:rPr lang="en-US" sz="2200" dirty="0"/>
              <a:t> – </a:t>
            </a:r>
            <a:r>
              <a:rPr lang="en-US" sz="2200" dirty="0" smtClean="0"/>
              <a:t>suicidal thoughts, vague </a:t>
            </a:r>
            <a:r>
              <a:rPr lang="en-US" sz="2200" dirty="0"/>
              <a:t>plan for self-harm that isn’t very </a:t>
            </a:r>
            <a:r>
              <a:rPr lang="en-US" sz="2200" dirty="0" smtClean="0"/>
              <a:t>lethal, say </a:t>
            </a:r>
            <a:r>
              <a:rPr lang="en-US" sz="2200" dirty="0"/>
              <a:t>they won’t hurt </a:t>
            </a:r>
            <a:r>
              <a:rPr lang="en-US" sz="2200" dirty="0" smtClean="0"/>
              <a:t>themselves</a:t>
            </a:r>
            <a:endParaRPr lang="en-US" sz="2200" dirty="0"/>
          </a:p>
          <a:p>
            <a:pPr marL="342900" lvl="0" indent="-342900">
              <a:spcBef>
                <a:spcPts val="600"/>
              </a:spcBef>
              <a:spcAft>
                <a:spcPts val="600"/>
              </a:spcAft>
              <a:buFont typeface="Arial"/>
              <a:buChar char="•"/>
            </a:pPr>
            <a:r>
              <a:rPr lang="en-US" sz="2200" b="1" dirty="0"/>
              <a:t>High risk</a:t>
            </a:r>
            <a:r>
              <a:rPr lang="en-US" sz="2200" dirty="0"/>
              <a:t> – </a:t>
            </a:r>
            <a:r>
              <a:rPr lang="en-US" sz="2200" dirty="0" smtClean="0"/>
              <a:t>suicidal thoughts, specific </a:t>
            </a:r>
            <a:r>
              <a:rPr lang="en-US" sz="2200" dirty="0"/>
              <a:t>plan for self-harm that is highly </a:t>
            </a:r>
            <a:r>
              <a:rPr lang="en-US" sz="2200" dirty="0" smtClean="0"/>
              <a:t>lethal, say </a:t>
            </a:r>
            <a:r>
              <a:rPr lang="en-US" sz="2200" dirty="0"/>
              <a:t>they won’t hurt </a:t>
            </a:r>
            <a:r>
              <a:rPr lang="en-US" sz="2200" dirty="0" smtClean="0"/>
              <a:t>themselves</a:t>
            </a:r>
            <a:endParaRPr lang="en-US" sz="2200" dirty="0"/>
          </a:p>
          <a:p>
            <a:pPr marL="342900" lvl="0" indent="-342900">
              <a:spcBef>
                <a:spcPts val="600"/>
              </a:spcBef>
              <a:spcAft>
                <a:spcPts val="600"/>
              </a:spcAft>
              <a:buFont typeface="Arial"/>
              <a:buChar char="•"/>
            </a:pPr>
            <a:r>
              <a:rPr lang="en-US" sz="2200" b="1" dirty="0"/>
              <a:t>Severe risk</a:t>
            </a:r>
            <a:r>
              <a:rPr lang="en-US" sz="2200" dirty="0"/>
              <a:t> – </a:t>
            </a:r>
            <a:r>
              <a:rPr lang="en-US" sz="2200" dirty="0" smtClean="0"/>
              <a:t>suicidal thoughts, specific </a:t>
            </a:r>
            <a:r>
              <a:rPr lang="en-US" sz="2200" dirty="0"/>
              <a:t>plan that is highly lethal — including the means to kill themselves and a time set for doing </a:t>
            </a:r>
            <a:r>
              <a:rPr lang="en-US" sz="2200" dirty="0" smtClean="0"/>
              <a:t>it, say </a:t>
            </a:r>
            <a:r>
              <a:rPr lang="en-US" sz="2200" dirty="0"/>
              <a:t>they will kill </a:t>
            </a:r>
            <a:r>
              <a:rPr lang="en-US" sz="2200" dirty="0" smtClean="0"/>
              <a:t>themselves</a:t>
            </a:r>
          </a:p>
          <a:p>
            <a:pPr marL="342900" lvl="0" indent="-342900">
              <a:buFont typeface="Arial"/>
              <a:buChar char="•"/>
            </a:pPr>
            <a:endParaRPr lang="en-US" sz="2000" dirty="0"/>
          </a:p>
          <a:p>
            <a:pPr algn="ctr">
              <a:spcBef>
                <a:spcPts val="0"/>
              </a:spcBef>
            </a:pPr>
            <a:r>
              <a:rPr lang="en-US" b="1" dirty="0"/>
              <a:t>If you are concerned about someone, call the Veterans Crisis Line </a:t>
            </a:r>
            <a:endParaRPr lang="en-US" b="1" dirty="0" smtClean="0"/>
          </a:p>
          <a:p>
            <a:pPr algn="ctr">
              <a:spcBef>
                <a:spcPts val="0"/>
              </a:spcBef>
            </a:pPr>
            <a:r>
              <a:rPr lang="en-US" b="1" dirty="0" smtClean="0"/>
              <a:t>(</a:t>
            </a:r>
            <a:r>
              <a:rPr lang="en-US" b="1" dirty="0"/>
              <a:t>1-800-273-8255 and Press 1) for support. </a:t>
            </a:r>
            <a:endParaRPr lang="en-US" b="1" dirty="0" smtClean="0"/>
          </a:p>
          <a:p>
            <a:pPr algn="ctr">
              <a:spcBef>
                <a:spcPts val="0"/>
              </a:spcBef>
            </a:pPr>
            <a:endParaRPr lang="en-US" b="1" dirty="0" smtClean="0"/>
          </a:p>
          <a:p>
            <a:pPr marL="0" marR="0" indent="0" algn="ctr" defTabSz="914400" rtl="0" eaLnBrk="1" fontAlgn="auto" latinLnBrk="0" hangingPunct="1">
              <a:lnSpc>
                <a:spcPct val="90000"/>
              </a:lnSpc>
              <a:spcBef>
                <a:spcPts val="0"/>
              </a:spcBef>
              <a:spcAft>
                <a:spcPts val="0"/>
              </a:spcAft>
              <a:buClrTx/>
              <a:buSzTx/>
              <a:buFont typeface="Arial"/>
              <a:buNone/>
              <a:tabLst/>
              <a:defRPr/>
            </a:pPr>
            <a:r>
              <a:rPr lang="en-US" sz="3200" b="1" kern="1200" dirty="0" smtClean="0">
                <a:solidFill>
                  <a:schemeClr val="bg1"/>
                </a:solidFill>
                <a:effectLst/>
                <a:latin typeface="Calibri" charset="0"/>
                <a:ea typeface="Calibri" charset="0"/>
                <a:cs typeface="Calibri" charset="0"/>
              </a:rPr>
              <a:t>If someone is at severe risk of killing themselves, call 911 or the Veterans Crisis Line immediately.</a:t>
            </a:r>
            <a:endParaRPr lang="en-US" sz="3200" dirty="0" smtClean="0">
              <a:solidFill>
                <a:schemeClr val="bg1"/>
              </a:solidFill>
              <a:effectLst/>
            </a:endParaRPr>
          </a:p>
        </p:txBody>
      </p:sp>
    </p:spTree>
    <p:extLst>
      <p:ext uri="{BB962C8B-B14F-4D97-AF65-F5344CB8AC3E}">
        <p14:creationId xmlns:p14="http://schemas.microsoft.com/office/powerpoint/2010/main" val="109145014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2753"/>
            <a:ext cx="10744201" cy="896472"/>
          </a:xfrm>
        </p:spPr>
        <p:txBody>
          <a:bodyPr/>
          <a:lstStyle/>
          <a:p>
            <a:r>
              <a:rPr lang="en-US" sz="3600" dirty="0" smtClean="0"/>
              <a:t>Children have an especially difficult time</a:t>
            </a:r>
            <a:endParaRPr lang="en-US" sz="3600" dirty="0"/>
          </a:p>
        </p:txBody>
      </p:sp>
      <p:sp>
        <p:nvSpPr>
          <p:cNvPr id="3" name="Content Placeholder 2"/>
          <p:cNvSpPr>
            <a:spLocks noGrp="1"/>
          </p:cNvSpPr>
          <p:nvPr>
            <p:ph idx="1"/>
          </p:nvPr>
        </p:nvSpPr>
        <p:spPr>
          <a:xfrm>
            <a:off x="609600" y="1163415"/>
            <a:ext cx="5698068" cy="6067114"/>
          </a:xfrm>
        </p:spPr>
        <p:txBody>
          <a:bodyPr>
            <a:noAutofit/>
          </a:bodyPr>
          <a:lstStyle/>
          <a:p>
            <a:r>
              <a:rPr lang="en-US" sz="2400" b="1" dirty="0" smtClean="0">
                <a:solidFill>
                  <a:srgbClr val="003F72"/>
                </a:solidFill>
              </a:rPr>
              <a:t>After a suicide attempt or a death by suicide, a child may feel:</a:t>
            </a:r>
            <a:endParaRPr lang="en-US" sz="2400" dirty="0" smtClean="0">
              <a:solidFill>
                <a:srgbClr val="003F72"/>
              </a:solidFill>
            </a:endParaRPr>
          </a:p>
          <a:p>
            <a:pPr marL="342900" lvl="0" indent="-342900">
              <a:spcBef>
                <a:spcPts val="600"/>
              </a:spcBef>
              <a:spcAft>
                <a:spcPts val="400"/>
              </a:spcAft>
              <a:buFont typeface="Arial"/>
              <a:buChar char="•"/>
            </a:pPr>
            <a:r>
              <a:rPr lang="en-US" sz="2200" dirty="0" smtClean="0">
                <a:solidFill>
                  <a:srgbClr val="003F72"/>
                </a:solidFill>
              </a:rPr>
              <a:t>Abandoned </a:t>
            </a:r>
          </a:p>
          <a:p>
            <a:pPr marL="342900" lvl="0" indent="-342900">
              <a:spcBef>
                <a:spcPts val="600"/>
              </a:spcBef>
              <a:spcAft>
                <a:spcPts val="400"/>
              </a:spcAft>
              <a:buFont typeface="Arial"/>
              <a:buChar char="•"/>
            </a:pPr>
            <a:r>
              <a:rPr lang="en-US" sz="2200" dirty="0" smtClean="0">
                <a:solidFill>
                  <a:srgbClr val="003F72"/>
                </a:solidFill>
              </a:rPr>
              <a:t>Responsible</a:t>
            </a:r>
            <a:endParaRPr lang="en-US" sz="2200" dirty="0">
              <a:solidFill>
                <a:srgbClr val="003F72"/>
              </a:solidFill>
            </a:endParaRPr>
          </a:p>
          <a:p>
            <a:pPr marL="342900" lvl="0" indent="-342900">
              <a:spcBef>
                <a:spcPts val="600"/>
              </a:spcBef>
              <a:spcAft>
                <a:spcPts val="400"/>
              </a:spcAft>
              <a:buFont typeface="Arial"/>
              <a:buChar char="•"/>
            </a:pPr>
            <a:r>
              <a:rPr lang="en-US" sz="2200" dirty="0">
                <a:solidFill>
                  <a:srgbClr val="003F72"/>
                </a:solidFill>
              </a:rPr>
              <a:t>Afraid </a:t>
            </a:r>
          </a:p>
          <a:p>
            <a:pPr marL="342900" lvl="0" indent="-342900">
              <a:spcBef>
                <a:spcPts val="600"/>
              </a:spcBef>
              <a:spcAft>
                <a:spcPts val="400"/>
              </a:spcAft>
              <a:buFont typeface="Arial"/>
              <a:buChar char="•"/>
            </a:pPr>
            <a:r>
              <a:rPr lang="en-US" sz="2200" dirty="0">
                <a:solidFill>
                  <a:srgbClr val="003F72"/>
                </a:solidFill>
              </a:rPr>
              <a:t>Guilty </a:t>
            </a:r>
          </a:p>
          <a:p>
            <a:pPr marL="342900" lvl="0" indent="-342900">
              <a:spcBef>
                <a:spcPts val="600"/>
              </a:spcBef>
              <a:spcAft>
                <a:spcPts val="400"/>
              </a:spcAft>
              <a:buFont typeface="Arial"/>
              <a:buChar char="•"/>
            </a:pPr>
            <a:r>
              <a:rPr lang="en-US" sz="2200" dirty="0">
                <a:solidFill>
                  <a:srgbClr val="003F72"/>
                </a:solidFill>
              </a:rPr>
              <a:t>Sad</a:t>
            </a:r>
          </a:p>
          <a:p>
            <a:pPr marL="342900" lvl="0" indent="-342900">
              <a:spcBef>
                <a:spcPts val="600"/>
              </a:spcBef>
              <a:spcAft>
                <a:spcPts val="400"/>
              </a:spcAft>
              <a:buFont typeface="Arial"/>
              <a:buChar char="•"/>
            </a:pPr>
            <a:r>
              <a:rPr lang="en-US" sz="2200" dirty="0">
                <a:solidFill>
                  <a:srgbClr val="003F72"/>
                </a:solidFill>
              </a:rPr>
              <a:t>Embarrassed </a:t>
            </a:r>
          </a:p>
          <a:p>
            <a:pPr marL="342900" lvl="0" indent="-342900">
              <a:spcBef>
                <a:spcPts val="600"/>
              </a:spcBef>
              <a:spcAft>
                <a:spcPts val="400"/>
              </a:spcAft>
              <a:buFont typeface="Arial"/>
              <a:buChar char="•"/>
            </a:pPr>
            <a:r>
              <a:rPr lang="en-US" sz="2200" dirty="0">
                <a:solidFill>
                  <a:srgbClr val="003F72"/>
                </a:solidFill>
              </a:rPr>
              <a:t>Confused</a:t>
            </a:r>
          </a:p>
          <a:p>
            <a:pPr marL="342900" lvl="0" indent="-342900">
              <a:spcBef>
                <a:spcPts val="600"/>
              </a:spcBef>
              <a:spcAft>
                <a:spcPts val="400"/>
              </a:spcAft>
              <a:buFont typeface="Arial"/>
              <a:buChar char="•"/>
            </a:pPr>
            <a:r>
              <a:rPr lang="en-US" sz="2200" dirty="0">
                <a:solidFill>
                  <a:srgbClr val="003F72"/>
                </a:solidFill>
              </a:rPr>
              <a:t>Angry </a:t>
            </a:r>
          </a:p>
          <a:p>
            <a:pPr marL="342900" lvl="0" indent="-342900">
              <a:spcBef>
                <a:spcPts val="600"/>
              </a:spcBef>
              <a:spcAft>
                <a:spcPts val="400"/>
              </a:spcAft>
              <a:buFont typeface="Arial"/>
              <a:buChar char="•"/>
            </a:pPr>
            <a:r>
              <a:rPr lang="en-US" sz="2200" dirty="0">
                <a:solidFill>
                  <a:srgbClr val="003F72"/>
                </a:solidFill>
              </a:rPr>
              <a:t>Lonely</a:t>
            </a:r>
          </a:p>
          <a:p>
            <a:pPr marL="342900" lvl="0" indent="-342900">
              <a:spcBef>
                <a:spcPts val="600"/>
              </a:spcBef>
              <a:spcAft>
                <a:spcPts val="400"/>
              </a:spcAft>
              <a:buFont typeface="Arial"/>
              <a:buChar char="•"/>
            </a:pPr>
            <a:r>
              <a:rPr lang="en-US" sz="2200" dirty="0">
                <a:solidFill>
                  <a:srgbClr val="003F72"/>
                </a:solidFill>
              </a:rPr>
              <a:t>In denial </a:t>
            </a:r>
          </a:p>
          <a:p>
            <a:pPr marL="342900" lvl="0" indent="-342900">
              <a:spcBef>
                <a:spcPts val="600"/>
              </a:spcBef>
              <a:spcAft>
                <a:spcPts val="400"/>
              </a:spcAft>
              <a:buFont typeface="Arial"/>
              <a:buChar char="•"/>
            </a:pPr>
            <a:r>
              <a:rPr lang="en-US" sz="2200" dirty="0">
                <a:solidFill>
                  <a:srgbClr val="003F72"/>
                </a:solidFill>
              </a:rPr>
              <a:t>Numb </a:t>
            </a:r>
          </a:p>
        </p:txBody>
      </p:sp>
      <p:pic>
        <p:nvPicPr>
          <p:cNvPr id="4" name="Picture 3" descr="A closeup of an adult's hand holding a child's hand"/>
          <p:cNvPicPr>
            <a:picLocks noChangeAspect="1"/>
          </p:cNvPicPr>
          <p:nvPr/>
        </p:nvPicPr>
        <p:blipFill rotWithShape="1">
          <a:blip r:embed="rId3">
            <a:extLst>
              <a:ext uri="{28A0092B-C50C-407E-A947-70E740481C1C}">
                <a14:useLocalDpi xmlns:a14="http://schemas.microsoft.com/office/drawing/2010/main" val="0"/>
              </a:ext>
            </a:extLst>
          </a:blip>
          <a:srcRect l="10457" t="25648" r="9150" b="16559"/>
          <a:stretch/>
        </p:blipFill>
        <p:spPr>
          <a:xfrm>
            <a:off x="6985001" y="1083734"/>
            <a:ext cx="5207000" cy="5613400"/>
          </a:xfrm>
          <a:prstGeom prst="rect">
            <a:avLst/>
          </a:prstGeom>
        </p:spPr>
      </p:pic>
    </p:spTree>
    <p:extLst>
      <p:ext uri="{BB962C8B-B14F-4D97-AF65-F5344CB8AC3E}">
        <p14:creationId xmlns:p14="http://schemas.microsoft.com/office/powerpoint/2010/main" val="32742691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667" y="62753"/>
            <a:ext cx="11328400" cy="896472"/>
          </a:xfrm>
        </p:spPr>
        <p:txBody>
          <a:bodyPr/>
          <a:lstStyle/>
          <a:p>
            <a:r>
              <a:rPr lang="en-US" sz="3600" dirty="0" smtClean="0"/>
              <a:t>Customize the toolkit for Veterans and intermediaries</a:t>
            </a:r>
            <a:endParaRPr lang="en-US" sz="3600" dirty="0"/>
          </a:p>
        </p:txBody>
      </p:sp>
      <p:sp>
        <p:nvSpPr>
          <p:cNvPr id="3" name="Content Placeholder 2"/>
          <p:cNvSpPr>
            <a:spLocks noGrp="1"/>
          </p:cNvSpPr>
          <p:nvPr>
            <p:ph idx="1"/>
          </p:nvPr>
        </p:nvSpPr>
        <p:spPr>
          <a:xfrm>
            <a:off x="592667" y="1281953"/>
            <a:ext cx="10981267" cy="4895010"/>
          </a:xfrm>
        </p:spPr>
        <p:txBody>
          <a:bodyPr>
            <a:noAutofit/>
          </a:bodyPr>
          <a:lstStyle/>
          <a:p>
            <a:pPr>
              <a:spcBef>
                <a:spcPts val="0"/>
              </a:spcBef>
              <a:spcAft>
                <a:spcPts val="1200"/>
              </a:spcAft>
            </a:pPr>
            <a:r>
              <a:rPr lang="en-US" sz="2400" b="1" dirty="0" smtClean="0"/>
              <a:t>Tailored information for Veterans at higher risk:</a:t>
            </a:r>
            <a:endParaRPr lang="en-US" sz="2400" b="1" dirty="0"/>
          </a:p>
          <a:p>
            <a:pPr marL="342900" lvl="0" indent="-342900">
              <a:spcBef>
                <a:spcPts val="600"/>
              </a:spcBef>
              <a:spcAft>
                <a:spcPts val="600"/>
              </a:spcAft>
              <a:buFont typeface="Arial"/>
              <a:buChar char="•"/>
            </a:pPr>
            <a:r>
              <a:rPr lang="en-US" sz="2200" dirty="0"/>
              <a:t>Transitioning Service members</a:t>
            </a:r>
          </a:p>
          <a:p>
            <a:pPr marL="342900" lvl="0" indent="-342900">
              <a:spcBef>
                <a:spcPts val="600"/>
              </a:spcBef>
              <a:spcAft>
                <a:spcPts val="600"/>
              </a:spcAft>
              <a:buFont typeface="Arial"/>
              <a:buChar char="•"/>
            </a:pPr>
            <a:r>
              <a:rPr lang="en-US" sz="2200" dirty="0"/>
              <a:t>Women Veterans</a:t>
            </a:r>
          </a:p>
          <a:p>
            <a:pPr marL="342900" lvl="0" indent="-342900">
              <a:spcBef>
                <a:spcPts val="600"/>
              </a:spcBef>
              <a:spcAft>
                <a:spcPts val="600"/>
              </a:spcAft>
              <a:buFont typeface="Arial"/>
              <a:buChar char="•"/>
            </a:pPr>
            <a:r>
              <a:rPr lang="en-US" sz="2200" dirty="0" smtClean="0"/>
              <a:t>LGBTQ </a:t>
            </a:r>
            <a:r>
              <a:rPr lang="en-US" sz="2200" dirty="0"/>
              <a:t>Veterans</a:t>
            </a:r>
          </a:p>
          <a:p>
            <a:pPr marL="342900" lvl="0" indent="-342900">
              <a:spcBef>
                <a:spcPts val="600"/>
              </a:spcBef>
              <a:spcAft>
                <a:spcPts val="600"/>
              </a:spcAft>
              <a:buFont typeface="Arial"/>
              <a:buChar char="•"/>
            </a:pPr>
            <a:r>
              <a:rPr lang="en-US" sz="2200" dirty="0"/>
              <a:t>Aging Veterans</a:t>
            </a:r>
          </a:p>
          <a:p>
            <a:pPr marL="342900" lvl="0" indent="-342900">
              <a:spcBef>
                <a:spcPts val="600"/>
              </a:spcBef>
              <a:spcAft>
                <a:spcPts val="600"/>
              </a:spcAft>
              <a:buFont typeface="Arial"/>
              <a:buChar char="•"/>
            </a:pPr>
            <a:r>
              <a:rPr lang="en-US" sz="2200" dirty="0"/>
              <a:t>Suicide attempt </a:t>
            </a:r>
            <a:r>
              <a:rPr lang="en-US" sz="2200" dirty="0" smtClean="0"/>
              <a:t>survivors</a:t>
            </a:r>
            <a:endParaRPr lang="en-US" sz="2200" dirty="0"/>
          </a:p>
          <a:p>
            <a:pPr>
              <a:spcBef>
                <a:spcPts val="1200"/>
              </a:spcBef>
              <a:spcAft>
                <a:spcPts val="1200"/>
              </a:spcAft>
            </a:pPr>
            <a:r>
              <a:rPr lang="en-US" sz="2400" b="1" dirty="0" smtClean="0"/>
              <a:t>Information for </a:t>
            </a:r>
            <a:r>
              <a:rPr lang="en-US" sz="2400" b="1" dirty="0"/>
              <a:t>those who are concerned about a </a:t>
            </a:r>
            <a:r>
              <a:rPr lang="en-US" sz="2400" b="1" dirty="0" smtClean="0"/>
              <a:t>Veteran:</a:t>
            </a:r>
            <a:endParaRPr lang="en-US" sz="2400" b="1" dirty="0"/>
          </a:p>
          <a:p>
            <a:pPr marL="342900" lvl="0" indent="-342900">
              <a:spcBef>
                <a:spcPts val="600"/>
              </a:spcBef>
              <a:spcAft>
                <a:spcPts val="600"/>
              </a:spcAft>
              <a:buFont typeface="Arial"/>
              <a:buChar char="•"/>
            </a:pPr>
            <a:r>
              <a:rPr lang="en-US" sz="2200" dirty="0"/>
              <a:t>Family members</a:t>
            </a:r>
          </a:p>
          <a:p>
            <a:pPr marL="342900" lvl="0" indent="-342900">
              <a:spcBef>
                <a:spcPts val="600"/>
              </a:spcBef>
              <a:spcAft>
                <a:spcPts val="600"/>
              </a:spcAft>
              <a:buFont typeface="Arial"/>
              <a:buChar char="•"/>
            </a:pPr>
            <a:r>
              <a:rPr lang="en-US" sz="2200" dirty="0"/>
              <a:t>Clinicians</a:t>
            </a:r>
          </a:p>
          <a:p>
            <a:pPr marL="342900" lvl="0" indent="-342900">
              <a:spcBef>
                <a:spcPts val="600"/>
              </a:spcBef>
              <a:spcAft>
                <a:spcPts val="600"/>
              </a:spcAft>
              <a:buFont typeface="Arial"/>
              <a:buChar char="•"/>
            </a:pPr>
            <a:r>
              <a:rPr lang="en-US" sz="2200" dirty="0"/>
              <a:t>Co-workers</a:t>
            </a:r>
          </a:p>
          <a:p>
            <a:pPr marL="342900" lvl="0" indent="-342900">
              <a:spcBef>
                <a:spcPts val="600"/>
              </a:spcBef>
              <a:spcAft>
                <a:spcPts val="600"/>
              </a:spcAft>
              <a:buFont typeface="Arial"/>
              <a:buChar char="•"/>
            </a:pPr>
            <a:r>
              <a:rPr lang="en-US" sz="2200" dirty="0"/>
              <a:t>Individuals in the community</a:t>
            </a:r>
          </a:p>
        </p:txBody>
      </p:sp>
    </p:spTree>
    <p:extLst>
      <p:ext uri="{BB962C8B-B14F-4D97-AF65-F5344CB8AC3E}">
        <p14:creationId xmlns:p14="http://schemas.microsoft.com/office/powerpoint/2010/main" val="4624712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2753"/>
            <a:ext cx="10744201" cy="896472"/>
          </a:xfrm>
        </p:spPr>
        <p:txBody>
          <a:bodyPr/>
          <a:lstStyle/>
          <a:p>
            <a:r>
              <a:rPr lang="en-US" sz="3600" dirty="0" smtClean="0"/>
              <a:t>Use sensitivity when talking to a child about suicide</a:t>
            </a:r>
            <a:endParaRPr lang="en-US" sz="3600" dirty="0"/>
          </a:p>
        </p:txBody>
      </p:sp>
      <p:sp>
        <p:nvSpPr>
          <p:cNvPr id="3" name="Content Placeholder 2"/>
          <p:cNvSpPr>
            <a:spLocks noGrp="1"/>
          </p:cNvSpPr>
          <p:nvPr>
            <p:ph idx="1"/>
          </p:nvPr>
        </p:nvSpPr>
        <p:spPr>
          <a:xfrm>
            <a:off x="609599" y="1095888"/>
            <a:ext cx="10981267" cy="5531627"/>
          </a:xfrm>
        </p:spPr>
        <p:txBody>
          <a:bodyPr>
            <a:noAutofit/>
          </a:bodyPr>
          <a:lstStyle/>
          <a:p>
            <a:pPr marL="342900" lvl="0" indent="-342900">
              <a:spcBef>
                <a:spcPts val="600"/>
              </a:spcBef>
              <a:spcAft>
                <a:spcPts val="600"/>
              </a:spcAft>
              <a:buFont typeface="Arial"/>
              <a:buChar char="•"/>
            </a:pPr>
            <a:r>
              <a:rPr lang="en-US" sz="2200" dirty="0" smtClean="0">
                <a:solidFill>
                  <a:srgbClr val="003F72"/>
                </a:solidFill>
              </a:rPr>
              <a:t>Pick </a:t>
            </a:r>
            <a:r>
              <a:rPr lang="en-US" sz="2200" dirty="0">
                <a:solidFill>
                  <a:srgbClr val="003F72"/>
                </a:solidFill>
              </a:rPr>
              <a:t>a private place where the child feels comfortable and will feel free to </a:t>
            </a:r>
            <a:r>
              <a:rPr lang="en-US" sz="2200" dirty="0" smtClean="0">
                <a:solidFill>
                  <a:srgbClr val="003F72"/>
                </a:solidFill>
              </a:rPr>
              <a:t>talk</a:t>
            </a:r>
            <a:endParaRPr lang="en-US" sz="2200" dirty="0">
              <a:solidFill>
                <a:srgbClr val="003F72"/>
              </a:solidFill>
            </a:endParaRPr>
          </a:p>
          <a:p>
            <a:pPr marL="342900" lvl="0" indent="-342900">
              <a:spcBef>
                <a:spcPts val="600"/>
              </a:spcBef>
              <a:spcAft>
                <a:spcPts val="600"/>
              </a:spcAft>
              <a:buFont typeface="Arial"/>
              <a:buChar char="•"/>
            </a:pPr>
            <a:r>
              <a:rPr lang="en-US" sz="2200" dirty="0">
                <a:solidFill>
                  <a:srgbClr val="003F72"/>
                </a:solidFill>
              </a:rPr>
              <a:t>Describe what has </a:t>
            </a:r>
            <a:r>
              <a:rPr lang="en-US" sz="2200" dirty="0" smtClean="0">
                <a:solidFill>
                  <a:srgbClr val="003F72"/>
                </a:solidFill>
              </a:rPr>
              <a:t>happened, using </a:t>
            </a:r>
            <a:r>
              <a:rPr lang="en-US" sz="2200" dirty="0">
                <a:solidFill>
                  <a:srgbClr val="003F72"/>
                </a:solidFill>
              </a:rPr>
              <a:t>language that is simple and </a:t>
            </a:r>
            <a:r>
              <a:rPr lang="en-US" sz="2200" dirty="0" smtClean="0">
                <a:solidFill>
                  <a:srgbClr val="003F72"/>
                </a:solidFill>
              </a:rPr>
              <a:t>general</a:t>
            </a:r>
            <a:endParaRPr lang="en-US" sz="2200" dirty="0">
              <a:solidFill>
                <a:srgbClr val="003F72"/>
              </a:solidFill>
            </a:endParaRPr>
          </a:p>
          <a:p>
            <a:pPr marL="342900" indent="-342900">
              <a:spcBef>
                <a:spcPts val="600"/>
              </a:spcBef>
              <a:spcAft>
                <a:spcPts val="600"/>
              </a:spcAft>
              <a:buFont typeface="Arial"/>
              <a:buChar char="•"/>
            </a:pPr>
            <a:r>
              <a:rPr lang="en-US" sz="2200" dirty="0">
                <a:solidFill>
                  <a:srgbClr val="003F72"/>
                </a:solidFill>
              </a:rPr>
              <a:t>Encourage the child to express their </a:t>
            </a:r>
            <a:r>
              <a:rPr lang="en-US" sz="2200" dirty="0" smtClean="0">
                <a:solidFill>
                  <a:srgbClr val="003F72"/>
                </a:solidFill>
              </a:rPr>
              <a:t>feelings</a:t>
            </a:r>
          </a:p>
          <a:p>
            <a:pPr marL="342900" lvl="0" indent="-342900">
              <a:spcBef>
                <a:spcPts val="600"/>
              </a:spcBef>
              <a:spcAft>
                <a:spcPts val="600"/>
              </a:spcAft>
              <a:buFont typeface="Arial"/>
              <a:buChar char="•"/>
            </a:pPr>
            <a:r>
              <a:rPr lang="en-US" sz="2200" dirty="0" smtClean="0">
                <a:solidFill>
                  <a:srgbClr val="003F72"/>
                </a:solidFill>
              </a:rPr>
              <a:t>Ask the child about their worries and concerns</a:t>
            </a:r>
            <a:endParaRPr lang="en-US" sz="2200" dirty="0">
              <a:solidFill>
                <a:srgbClr val="003F72"/>
              </a:solidFill>
            </a:endParaRPr>
          </a:p>
          <a:p>
            <a:pPr marL="342900" lvl="0" indent="-342900">
              <a:spcBef>
                <a:spcPts val="600"/>
              </a:spcBef>
              <a:spcAft>
                <a:spcPts val="600"/>
              </a:spcAft>
              <a:buFont typeface="Arial"/>
              <a:buChar char="•"/>
            </a:pPr>
            <a:r>
              <a:rPr lang="en-US" sz="2200" dirty="0">
                <a:solidFill>
                  <a:srgbClr val="003F72"/>
                </a:solidFill>
              </a:rPr>
              <a:t>Be aware of your own feelings and the way that you are communicating to the </a:t>
            </a:r>
            <a:r>
              <a:rPr lang="en-US" sz="2200" dirty="0" smtClean="0">
                <a:solidFill>
                  <a:srgbClr val="003F72"/>
                </a:solidFill>
              </a:rPr>
              <a:t>child</a:t>
            </a:r>
            <a:endParaRPr lang="en-US" sz="2200" dirty="0">
              <a:solidFill>
                <a:srgbClr val="003F72"/>
              </a:solidFill>
            </a:endParaRPr>
          </a:p>
          <a:p>
            <a:pPr marL="342900" lvl="0" indent="-342900">
              <a:spcBef>
                <a:spcPts val="600"/>
              </a:spcBef>
              <a:spcAft>
                <a:spcPts val="600"/>
              </a:spcAft>
              <a:buFont typeface="Arial"/>
              <a:buChar char="•"/>
            </a:pPr>
            <a:r>
              <a:rPr lang="en-US" sz="2200" dirty="0">
                <a:solidFill>
                  <a:srgbClr val="003F72"/>
                </a:solidFill>
              </a:rPr>
              <a:t>Assure children that their family </a:t>
            </a:r>
            <a:r>
              <a:rPr lang="en-US" sz="2200" dirty="0" smtClean="0">
                <a:solidFill>
                  <a:srgbClr val="003F72"/>
                </a:solidFill>
              </a:rPr>
              <a:t>member </a:t>
            </a:r>
            <a:r>
              <a:rPr lang="en-US" sz="2200" dirty="0">
                <a:solidFill>
                  <a:srgbClr val="003F72"/>
                </a:solidFill>
              </a:rPr>
              <a:t>is getting treatment or care if the person is still </a:t>
            </a:r>
            <a:r>
              <a:rPr lang="en-US" sz="2200" dirty="0" smtClean="0">
                <a:solidFill>
                  <a:srgbClr val="003F72"/>
                </a:solidFill>
              </a:rPr>
              <a:t>alive</a:t>
            </a:r>
            <a:endParaRPr lang="en-US" sz="2200" dirty="0">
              <a:solidFill>
                <a:srgbClr val="003F72"/>
              </a:solidFill>
            </a:endParaRPr>
          </a:p>
          <a:p>
            <a:pPr marL="342900" lvl="0" indent="-342900">
              <a:spcBef>
                <a:spcPts val="600"/>
              </a:spcBef>
              <a:spcAft>
                <a:spcPts val="600"/>
              </a:spcAft>
              <a:buFont typeface="Arial"/>
              <a:buChar char="•"/>
            </a:pPr>
            <a:r>
              <a:rPr lang="en-US" sz="2200" dirty="0">
                <a:solidFill>
                  <a:srgbClr val="003F72"/>
                </a:solidFill>
              </a:rPr>
              <a:t>Provide </a:t>
            </a:r>
            <a:r>
              <a:rPr lang="en-US" sz="2200" dirty="0" smtClean="0">
                <a:solidFill>
                  <a:srgbClr val="003F72"/>
                </a:solidFill>
              </a:rPr>
              <a:t>consistency; try to maintain the child’s routine</a:t>
            </a:r>
          </a:p>
          <a:p>
            <a:pPr marL="342900" lvl="0" indent="-342900">
              <a:spcBef>
                <a:spcPts val="600"/>
              </a:spcBef>
              <a:spcAft>
                <a:spcPts val="600"/>
              </a:spcAft>
              <a:buFont typeface="Arial"/>
              <a:buChar char="•"/>
            </a:pPr>
            <a:r>
              <a:rPr lang="en-US" sz="2200" dirty="0" smtClean="0">
                <a:solidFill>
                  <a:srgbClr val="003F72"/>
                </a:solidFill>
              </a:rPr>
              <a:t>Allow </a:t>
            </a:r>
            <a:r>
              <a:rPr lang="en-US" sz="2200" dirty="0">
                <a:solidFill>
                  <a:srgbClr val="003F72"/>
                </a:solidFill>
              </a:rPr>
              <a:t>the child not to talk if they would rather not, and to choose the people they talk </a:t>
            </a:r>
            <a:r>
              <a:rPr lang="en-US" sz="2200" dirty="0" smtClean="0">
                <a:solidFill>
                  <a:srgbClr val="003F72"/>
                </a:solidFill>
              </a:rPr>
              <a:t>to</a:t>
            </a:r>
            <a:endParaRPr lang="en-US" sz="2200" dirty="0">
              <a:solidFill>
                <a:srgbClr val="003F72"/>
              </a:solidFill>
            </a:endParaRPr>
          </a:p>
          <a:p>
            <a:pPr marL="342900" lvl="0" indent="-342900">
              <a:spcBef>
                <a:spcPts val="600"/>
              </a:spcBef>
              <a:spcAft>
                <a:spcPts val="600"/>
              </a:spcAft>
              <a:buFont typeface="Arial"/>
              <a:buChar char="•"/>
            </a:pPr>
            <a:r>
              <a:rPr lang="en-US" sz="2200" dirty="0">
                <a:solidFill>
                  <a:srgbClr val="003F72"/>
                </a:solidFill>
              </a:rPr>
              <a:t>Get other </a:t>
            </a:r>
            <a:r>
              <a:rPr lang="en-US" sz="2200" dirty="0" smtClean="0">
                <a:solidFill>
                  <a:srgbClr val="003F72"/>
                </a:solidFill>
              </a:rPr>
              <a:t>supportive </a:t>
            </a:r>
            <a:r>
              <a:rPr lang="en-US" sz="2200" dirty="0">
                <a:solidFill>
                  <a:srgbClr val="003F72"/>
                </a:solidFill>
              </a:rPr>
              <a:t>people involved (friends, mental health professionals, or clergy</a:t>
            </a:r>
            <a:r>
              <a:rPr lang="en-US" sz="2200" dirty="0" smtClean="0">
                <a:solidFill>
                  <a:srgbClr val="003F72"/>
                </a:solidFill>
              </a:rPr>
              <a:t>)</a:t>
            </a:r>
          </a:p>
          <a:p>
            <a:pPr marL="342900" lvl="0" indent="-342900">
              <a:spcBef>
                <a:spcPts val="600"/>
              </a:spcBef>
              <a:spcAft>
                <a:spcPts val="600"/>
              </a:spcAft>
              <a:buFont typeface="Arial"/>
              <a:buChar char="•"/>
            </a:pPr>
            <a:r>
              <a:rPr lang="en-US" sz="2200" dirty="0" smtClean="0">
                <a:solidFill>
                  <a:srgbClr val="003F72"/>
                </a:solidFill>
              </a:rPr>
              <a:t>During </a:t>
            </a:r>
            <a:r>
              <a:rPr lang="en-US" sz="2200" dirty="0">
                <a:solidFill>
                  <a:srgbClr val="003F72"/>
                </a:solidFill>
              </a:rPr>
              <a:t>this time, offer extra support, affection, and attention, such as hugs and spending time </a:t>
            </a:r>
            <a:r>
              <a:rPr lang="en-US" sz="2200" dirty="0" smtClean="0">
                <a:solidFill>
                  <a:srgbClr val="003F72"/>
                </a:solidFill>
              </a:rPr>
              <a:t>together</a:t>
            </a:r>
            <a:endParaRPr lang="en-US" sz="2200" dirty="0">
              <a:solidFill>
                <a:srgbClr val="003F72"/>
              </a:solidFill>
            </a:endParaRPr>
          </a:p>
        </p:txBody>
      </p:sp>
    </p:spTree>
    <p:extLst>
      <p:ext uri="{BB962C8B-B14F-4D97-AF65-F5344CB8AC3E}">
        <p14:creationId xmlns:p14="http://schemas.microsoft.com/office/powerpoint/2010/main" val="321681168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2753"/>
            <a:ext cx="10744201" cy="896472"/>
          </a:xfrm>
        </p:spPr>
        <p:txBody>
          <a:bodyPr/>
          <a:lstStyle/>
          <a:p>
            <a:r>
              <a:rPr lang="en-US" sz="3600" dirty="0" smtClean="0"/>
              <a:t>Create a safe space for a recovering Veteran</a:t>
            </a:r>
            <a:endParaRPr lang="en-US" sz="3600" dirty="0"/>
          </a:p>
        </p:txBody>
      </p:sp>
      <p:sp>
        <p:nvSpPr>
          <p:cNvPr id="3" name="Content Placeholder 2"/>
          <p:cNvSpPr>
            <a:spLocks noGrp="1"/>
          </p:cNvSpPr>
          <p:nvPr>
            <p:ph idx="1"/>
          </p:nvPr>
        </p:nvSpPr>
        <p:spPr>
          <a:xfrm>
            <a:off x="609599" y="1281953"/>
            <a:ext cx="10981267" cy="4895010"/>
          </a:xfrm>
        </p:spPr>
        <p:txBody>
          <a:bodyPr>
            <a:noAutofit/>
          </a:bodyPr>
          <a:lstStyle/>
          <a:p>
            <a:pPr>
              <a:spcBef>
                <a:spcPts val="0"/>
              </a:spcBef>
              <a:spcAft>
                <a:spcPts val="1200"/>
              </a:spcAft>
            </a:pPr>
            <a:r>
              <a:rPr lang="en-US" sz="2400" b="1" dirty="0" smtClean="0">
                <a:solidFill>
                  <a:srgbClr val="003F72"/>
                </a:solidFill>
              </a:rPr>
              <a:t>Allow the Veteran to share their experience without judgment:</a:t>
            </a:r>
          </a:p>
          <a:p>
            <a:pPr marL="285750" indent="-285750">
              <a:spcBef>
                <a:spcPts val="600"/>
              </a:spcBef>
              <a:spcAft>
                <a:spcPts val="600"/>
              </a:spcAft>
              <a:buFont typeface="Arial"/>
              <a:buChar char="•"/>
            </a:pPr>
            <a:r>
              <a:rPr lang="en-US" sz="2200" dirty="0" smtClean="0">
                <a:solidFill>
                  <a:srgbClr val="003F72"/>
                </a:solidFill>
              </a:rPr>
              <a:t>I’m </a:t>
            </a:r>
            <a:r>
              <a:rPr lang="en-US" sz="2200" dirty="0">
                <a:solidFill>
                  <a:srgbClr val="003F72"/>
                </a:solidFill>
              </a:rPr>
              <a:t>sorry you’ve been feeling so terrible. I’m very glad you’re still here with </a:t>
            </a:r>
            <a:r>
              <a:rPr lang="en-US" sz="2200" dirty="0" smtClean="0">
                <a:solidFill>
                  <a:srgbClr val="003F72"/>
                </a:solidFill>
              </a:rPr>
              <a:t>me/us</a:t>
            </a:r>
            <a:endParaRPr lang="en-US" sz="2200" dirty="0">
              <a:solidFill>
                <a:srgbClr val="003F72"/>
              </a:solidFill>
            </a:endParaRPr>
          </a:p>
          <a:p>
            <a:pPr marL="285750" lvl="0" indent="-285750">
              <a:spcBef>
                <a:spcPts val="600"/>
              </a:spcBef>
              <a:spcAft>
                <a:spcPts val="600"/>
              </a:spcAft>
              <a:buFont typeface="Arial"/>
              <a:buChar char="•"/>
            </a:pPr>
            <a:r>
              <a:rPr lang="en-US" sz="2200" dirty="0">
                <a:solidFill>
                  <a:srgbClr val="003F72"/>
                </a:solidFill>
              </a:rPr>
              <a:t>I care about you and am here for you. Remember that you can always talk to me if you need </a:t>
            </a:r>
            <a:r>
              <a:rPr lang="en-US" sz="2200" dirty="0" smtClean="0">
                <a:solidFill>
                  <a:srgbClr val="003F72"/>
                </a:solidFill>
              </a:rPr>
              <a:t>to</a:t>
            </a:r>
            <a:endParaRPr lang="en-US" sz="2200" dirty="0">
              <a:solidFill>
                <a:srgbClr val="003F72"/>
              </a:solidFill>
            </a:endParaRPr>
          </a:p>
          <a:p>
            <a:pPr marL="285750" lvl="0" indent="-285750">
              <a:spcBef>
                <a:spcPts val="600"/>
              </a:spcBef>
              <a:spcAft>
                <a:spcPts val="600"/>
              </a:spcAft>
              <a:buFont typeface="Arial"/>
              <a:buChar char="•"/>
            </a:pPr>
            <a:r>
              <a:rPr lang="en-US" sz="2200" dirty="0">
                <a:solidFill>
                  <a:srgbClr val="003F72"/>
                </a:solidFill>
              </a:rPr>
              <a:t>I want to help you however I can. Tell me what I can do to support </a:t>
            </a:r>
            <a:r>
              <a:rPr lang="en-US" sz="2200" dirty="0" smtClean="0">
                <a:solidFill>
                  <a:srgbClr val="003F72"/>
                </a:solidFill>
              </a:rPr>
              <a:t>you</a:t>
            </a:r>
          </a:p>
          <a:p>
            <a:pPr lvl="0">
              <a:spcBef>
                <a:spcPts val="2400"/>
              </a:spcBef>
              <a:spcAft>
                <a:spcPts val="1200"/>
              </a:spcAft>
            </a:pPr>
            <a:r>
              <a:rPr lang="en-US" sz="2400" b="1" dirty="0" smtClean="0">
                <a:solidFill>
                  <a:srgbClr val="003F72"/>
                </a:solidFill>
              </a:rPr>
              <a:t>Consider </a:t>
            </a:r>
            <a:r>
              <a:rPr lang="en-US" sz="2400" b="1" dirty="0">
                <a:solidFill>
                  <a:srgbClr val="003F72"/>
                </a:solidFill>
              </a:rPr>
              <a:t>removing access to lethal means such as firearms, drugs, and </a:t>
            </a:r>
            <a:r>
              <a:rPr lang="en-US" sz="2400" b="1" dirty="0" smtClean="0">
                <a:solidFill>
                  <a:srgbClr val="003F72"/>
                </a:solidFill>
              </a:rPr>
              <a:t>alcohol.</a:t>
            </a:r>
            <a:endParaRPr lang="en-US" sz="2400" b="1" dirty="0">
              <a:solidFill>
                <a:srgbClr val="003F72"/>
              </a:solidFill>
            </a:endParaRPr>
          </a:p>
        </p:txBody>
      </p:sp>
    </p:spTree>
    <p:extLst>
      <p:ext uri="{BB962C8B-B14F-4D97-AF65-F5344CB8AC3E}">
        <p14:creationId xmlns:p14="http://schemas.microsoft.com/office/powerpoint/2010/main" val="393189239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2753"/>
            <a:ext cx="10744201" cy="896472"/>
          </a:xfrm>
        </p:spPr>
        <p:txBody>
          <a:bodyPr/>
          <a:lstStyle/>
          <a:p>
            <a:r>
              <a:rPr lang="en-US" sz="3600" dirty="0" smtClean="0"/>
              <a:t>How can I help a recovering Veteran?</a:t>
            </a:r>
            <a:endParaRPr lang="en-US" sz="3600" dirty="0"/>
          </a:p>
        </p:txBody>
      </p:sp>
      <p:sp>
        <p:nvSpPr>
          <p:cNvPr id="3" name="Content Placeholder 2"/>
          <p:cNvSpPr>
            <a:spLocks noGrp="1"/>
          </p:cNvSpPr>
          <p:nvPr>
            <p:ph idx="1"/>
          </p:nvPr>
        </p:nvSpPr>
        <p:spPr>
          <a:xfrm>
            <a:off x="609600" y="1498599"/>
            <a:ext cx="5207000" cy="4678363"/>
          </a:xfrm>
        </p:spPr>
        <p:txBody>
          <a:bodyPr>
            <a:normAutofit/>
          </a:bodyPr>
          <a:lstStyle/>
          <a:p>
            <a:pPr marL="285750" lvl="0" indent="-285750">
              <a:spcBef>
                <a:spcPts val="600"/>
              </a:spcBef>
              <a:spcAft>
                <a:spcPts val="600"/>
              </a:spcAft>
              <a:buFont typeface="Arial"/>
              <a:buChar char="•"/>
            </a:pPr>
            <a:r>
              <a:rPr lang="en-US" sz="2200" dirty="0" smtClean="0"/>
              <a:t>Seek </a:t>
            </a:r>
            <a:r>
              <a:rPr lang="en-US" sz="2200" dirty="0"/>
              <a:t>professional </a:t>
            </a:r>
            <a:r>
              <a:rPr lang="en-US" sz="2200" dirty="0" smtClean="0"/>
              <a:t>help</a:t>
            </a:r>
          </a:p>
          <a:p>
            <a:pPr marL="285750" lvl="0" indent="-285750">
              <a:spcBef>
                <a:spcPts val="600"/>
              </a:spcBef>
              <a:spcAft>
                <a:spcPts val="600"/>
              </a:spcAft>
              <a:buFont typeface="Arial"/>
              <a:buChar char="•"/>
            </a:pPr>
            <a:r>
              <a:rPr lang="en-US" sz="2200" dirty="0" smtClean="0"/>
              <a:t>Follow up </a:t>
            </a:r>
            <a:r>
              <a:rPr lang="en-US" sz="2200" dirty="0"/>
              <a:t>on </a:t>
            </a:r>
            <a:r>
              <a:rPr lang="en-US" sz="2200" dirty="0" smtClean="0"/>
              <a:t>treatment</a:t>
            </a:r>
          </a:p>
          <a:p>
            <a:pPr marL="285750" lvl="0" indent="-285750">
              <a:spcBef>
                <a:spcPts val="600"/>
              </a:spcBef>
              <a:spcAft>
                <a:spcPts val="600"/>
              </a:spcAft>
              <a:buFont typeface="Arial"/>
              <a:buChar char="•"/>
            </a:pPr>
            <a:r>
              <a:rPr lang="en-US" sz="2200" dirty="0" smtClean="0"/>
              <a:t>Be </a:t>
            </a:r>
            <a:r>
              <a:rPr lang="en-US" sz="2200" dirty="0"/>
              <a:t>available and </a:t>
            </a:r>
            <a:r>
              <a:rPr lang="en-US" sz="2200" dirty="0" smtClean="0"/>
              <a:t>encouraging</a:t>
            </a:r>
          </a:p>
          <a:p>
            <a:pPr marL="285750" lvl="0" indent="-285750">
              <a:spcBef>
                <a:spcPts val="600"/>
              </a:spcBef>
              <a:spcAft>
                <a:spcPts val="600"/>
              </a:spcAft>
              <a:buFont typeface="Arial"/>
              <a:buChar char="•"/>
            </a:pPr>
            <a:r>
              <a:rPr lang="en-US" sz="2200" dirty="0" smtClean="0"/>
              <a:t>Encourage </a:t>
            </a:r>
            <a:r>
              <a:rPr lang="en-US" sz="2200" dirty="0"/>
              <a:t>healthy lifestyle </a:t>
            </a:r>
            <a:r>
              <a:rPr lang="en-US" sz="2200" dirty="0" smtClean="0"/>
              <a:t>changes</a:t>
            </a:r>
          </a:p>
          <a:p>
            <a:pPr marL="285750" lvl="0" indent="-285750">
              <a:spcBef>
                <a:spcPts val="600"/>
              </a:spcBef>
              <a:spcAft>
                <a:spcPts val="600"/>
              </a:spcAft>
              <a:buFont typeface="Arial"/>
              <a:buChar char="•"/>
            </a:pPr>
            <a:r>
              <a:rPr lang="en-US" sz="2200" dirty="0" smtClean="0">
                <a:solidFill>
                  <a:srgbClr val="003F72"/>
                </a:solidFill>
              </a:rPr>
              <a:t>Contact an SPC to </a:t>
            </a:r>
            <a:r>
              <a:rPr lang="en-US" sz="2200" dirty="0">
                <a:solidFill>
                  <a:srgbClr val="003F72"/>
                </a:solidFill>
              </a:rPr>
              <a:t>help </a:t>
            </a:r>
            <a:r>
              <a:rPr lang="en-US" sz="2200" dirty="0"/>
              <a:t>create a </a:t>
            </a:r>
            <a:r>
              <a:rPr lang="en-US" sz="2200" u="sng" dirty="0">
                <a:hlinkClick r:id="rId3"/>
              </a:rPr>
              <a:t>safety </a:t>
            </a:r>
            <a:r>
              <a:rPr lang="en-US" sz="2200" u="sng" dirty="0" smtClean="0">
                <a:hlinkClick r:id="rId3"/>
              </a:rPr>
              <a:t>plan</a:t>
            </a:r>
            <a:endParaRPr lang="en-US" sz="2200" dirty="0"/>
          </a:p>
        </p:txBody>
      </p:sp>
      <p:pic>
        <p:nvPicPr>
          <p:cNvPr id="4" name="Picture 3" descr="A mother embracing her daughter"/>
          <p:cNvPicPr>
            <a:picLocks noChangeAspect="1"/>
          </p:cNvPicPr>
          <p:nvPr/>
        </p:nvPicPr>
        <p:blipFill rotWithShape="1">
          <a:blip r:embed="rId4">
            <a:extLst>
              <a:ext uri="{28A0092B-C50C-407E-A947-70E740481C1C}">
                <a14:useLocalDpi xmlns:a14="http://schemas.microsoft.com/office/drawing/2010/main" val="0"/>
              </a:ext>
            </a:extLst>
          </a:blip>
          <a:srcRect l="12888" t="-175" r="17133" b="2691"/>
          <a:stretch/>
        </p:blipFill>
        <p:spPr>
          <a:xfrm>
            <a:off x="6115792" y="1068780"/>
            <a:ext cx="6076208" cy="5633678"/>
          </a:xfrm>
          <a:prstGeom prst="rect">
            <a:avLst/>
          </a:prstGeom>
        </p:spPr>
      </p:pic>
    </p:spTree>
    <p:extLst>
      <p:ext uri="{BB962C8B-B14F-4D97-AF65-F5344CB8AC3E}">
        <p14:creationId xmlns:p14="http://schemas.microsoft.com/office/powerpoint/2010/main" val="407867190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rtl="0" eaLnBrk="1" latinLnBrk="0" hangingPunct="1"/>
            <a:r>
              <a:rPr lang="en-US" sz="3600" kern="1200" dirty="0" smtClean="0">
                <a:solidFill>
                  <a:srgbClr val="FFFFFF"/>
                </a:solidFill>
                <a:effectLst/>
                <a:latin typeface="Georgia" charset="0"/>
                <a:ea typeface="Georgia" charset="0"/>
                <a:cs typeface="Georgia" charset="0"/>
              </a:rPr>
              <a:t>Safety Planning</a:t>
            </a:r>
            <a:endParaRPr lang="en-US" sz="3600" dirty="0" smtClean="0">
              <a:effectLst/>
            </a:endParaRPr>
          </a:p>
          <a:p>
            <a:endParaRPr lang="en-US" dirty="0"/>
          </a:p>
        </p:txBody>
      </p:sp>
      <p:sp>
        <p:nvSpPr>
          <p:cNvPr id="3" name="Subtitle 2"/>
          <p:cNvSpPr>
            <a:spLocks noGrp="1"/>
          </p:cNvSpPr>
          <p:nvPr>
            <p:ph type="subTitle" idx="1"/>
          </p:nvPr>
        </p:nvSpPr>
        <p:spPr>
          <a:xfrm>
            <a:off x="1524000" y="2978941"/>
            <a:ext cx="9144000" cy="3039256"/>
          </a:xfrm>
        </p:spPr>
        <p:txBody>
          <a:bodyPr>
            <a:normAutofit/>
          </a:bodyPr>
          <a:lstStyle/>
          <a:p>
            <a:pPr rtl="0" eaLnBrk="1" latinLnBrk="0" hangingPunct="1"/>
            <a:r>
              <a:rPr lang="en-US" sz="3200" kern="1200" dirty="0" smtClean="0">
                <a:solidFill>
                  <a:schemeClr val="bg1"/>
                </a:solidFill>
                <a:effectLst/>
                <a:latin typeface="Calibri" charset="0"/>
                <a:ea typeface="Calibri" charset="0"/>
                <a:cs typeface="Calibri" charset="0"/>
              </a:rPr>
              <a:t>Information about what a safety plan is and who should create one, as well as strategies and tips for completing a safety plan with someone who is at risk for suicide</a:t>
            </a:r>
            <a:endParaRPr lang="en-US" sz="3200" dirty="0">
              <a:effectLst/>
            </a:endParaRPr>
          </a:p>
        </p:txBody>
      </p:sp>
    </p:spTree>
    <p:extLst>
      <p:ext uri="{BB962C8B-B14F-4D97-AF65-F5344CB8AC3E}">
        <p14:creationId xmlns:p14="http://schemas.microsoft.com/office/powerpoint/2010/main" val="334635551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2753"/>
            <a:ext cx="10744201" cy="896472"/>
          </a:xfrm>
        </p:spPr>
        <p:txBody>
          <a:bodyPr/>
          <a:lstStyle/>
          <a:p>
            <a:r>
              <a:rPr lang="en-US" sz="3600" dirty="0" smtClean="0"/>
              <a:t>What is a safety plan?</a:t>
            </a:r>
            <a:endParaRPr lang="en-US" sz="3600" dirty="0"/>
          </a:p>
        </p:txBody>
      </p:sp>
      <p:sp>
        <p:nvSpPr>
          <p:cNvPr id="3" name="Content Placeholder 2"/>
          <p:cNvSpPr>
            <a:spLocks noGrp="1"/>
          </p:cNvSpPr>
          <p:nvPr>
            <p:ph idx="1"/>
          </p:nvPr>
        </p:nvSpPr>
        <p:spPr>
          <a:xfrm>
            <a:off x="609599" y="1281953"/>
            <a:ext cx="10981267" cy="4895010"/>
          </a:xfrm>
        </p:spPr>
        <p:txBody>
          <a:bodyPr/>
          <a:lstStyle/>
          <a:p>
            <a:pPr>
              <a:spcBef>
                <a:spcPts val="0"/>
              </a:spcBef>
              <a:spcAft>
                <a:spcPts val="2400"/>
              </a:spcAft>
            </a:pPr>
            <a:r>
              <a:rPr lang="en-US" sz="2400" b="1" dirty="0" smtClean="0">
                <a:solidFill>
                  <a:srgbClr val="003F72"/>
                </a:solidFill>
              </a:rPr>
              <a:t>A document that helps a Veteran identify strategies they can use to stay safe. </a:t>
            </a:r>
          </a:p>
          <a:p>
            <a:pPr>
              <a:spcBef>
                <a:spcPts val="0"/>
              </a:spcBef>
              <a:spcAft>
                <a:spcPts val="1200"/>
              </a:spcAft>
            </a:pPr>
            <a:r>
              <a:rPr lang="en-US" sz="2400" b="1" dirty="0" smtClean="0">
                <a:solidFill>
                  <a:srgbClr val="003F72"/>
                </a:solidFill>
              </a:rPr>
              <a:t>Well-designed plans are:</a:t>
            </a:r>
          </a:p>
          <a:p>
            <a:pPr marL="342900" indent="-342900">
              <a:spcBef>
                <a:spcPts val="600"/>
              </a:spcBef>
              <a:spcAft>
                <a:spcPts val="600"/>
              </a:spcAft>
              <a:buFont typeface="Arial"/>
              <a:buChar char="•"/>
            </a:pPr>
            <a:r>
              <a:rPr lang="en-US" sz="2200" dirty="0" smtClean="0">
                <a:solidFill>
                  <a:srgbClr val="003F72"/>
                </a:solidFill>
              </a:rPr>
              <a:t>Brief</a:t>
            </a:r>
          </a:p>
          <a:p>
            <a:pPr marL="342900" indent="-342900">
              <a:spcBef>
                <a:spcPts val="600"/>
              </a:spcBef>
              <a:spcAft>
                <a:spcPts val="600"/>
              </a:spcAft>
              <a:buFont typeface="Arial"/>
              <a:buChar char="•"/>
            </a:pPr>
            <a:r>
              <a:rPr lang="en-US" sz="2200" dirty="0" smtClean="0">
                <a:solidFill>
                  <a:srgbClr val="003F72"/>
                </a:solidFill>
              </a:rPr>
              <a:t>In the Veteran’s own words</a:t>
            </a:r>
          </a:p>
          <a:p>
            <a:pPr marL="342900" indent="-342900">
              <a:spcBef>
                <a:spcPts val="600"/>
              </a:spcBef>
              <a:spcAft>
                <a:spcPts val="600"/>
              </a:spcAft>
              <a:buFont typeface="Arial"/>
              <a:buChar char="•"/>
            </a:pPr>
            <a:r>
              <a:rPr lang="en-US" sz="2200" dirty="0" smtClean="0">
                <a:solidFill>
                  <a:srgbClr val="003F72"/>
                </a:solidFill>
              </a:rPr>
              <a:t>Easily accessible to the Veteran and selected family and friends at all times</a:t>
            </a:r>
          </a:p>
          <a:p>
            <a:pPr>
              <a:spcBef>
                <a:spcPts val="600"/>
              </a:spcBef>
              <a:spcAft>
                <a:spcPts val="600"/>
              </a:spcAft>
            </a:pPr>
            <a:endParaRPr lang="en-US" sz="2200" dirty="0" smtClean="0">
              <a:solidFill>
                <a:srgbClr val="003F72"/>
              </a:solidFill>
            </a:endParaRPr>
          </a:p>
          <a:p>
            <a:pPr>
              <a:spcBef>
                <a:spcPts val="0"/>
              </a:spcBef>
              <a:spcAft>
                <a:spcPts val="1200"/>
              </a:spcAft>
            </a:pPr>
            <a:r>
              <a:rPr lang="en-US" sz="2400" b="1" dirty="0" smtClean="0">
                <a:solidFill>
                  <a:srgbClr val="003F72"/>
                </a:solidFill>
              </a:rPr>
              <a:t>Who should have a safety plan?</a:t>
            </a:r>
          </a:p>
          <a:p>
            <a:pPr marL="342900" indent="-342900">
              <a:spcBef>
                <a:spcPts val="600"/>
              </a:spcBef>
              <a:spcAft>
                <a:spcPts val="600"/>
              </a:spcAft>
              <a:buFont typeface="Arial"/>
              <a:buChar char="•"/>
            </a:pPr>
            <a:r>
              <a:rPr lang="en-US" sz="2200" dirty="0" smtClean="0">
                <a:solidFill>
                  <a:srgbClr val="003F72"/>
                </a:solidFill>
              </a:rPr>
              <a:t>Veterans who exhibit one of more of the warning signs for suicide</a:t>
            </a:r>
          </a:p>
          <a:p>
            <a:pPr marL="342900" indent="-342900">
              <a:spcBef>
                <a:spcPts val="600"/>
              </a:spcBef>
              <a:spcAft>
                <a:spcPts val="600"/>
              </a:spcAft>
              <a:buFont typeface="Arial"/>
              <a:buChar char="•"/>
            </a:pPr>
            <a:r>
              <a:rPr lang="en-US" sz="2200" dirty="0" smtClean="0">
                <a:solidFill>
                  <a:srgbClr val="003F72"/>
                </a:solidFill>
              </a:rPr>
              <a:t>Veterans who have survived a suicide attempt</a:t>
            </a:r>
          </a:p>
        </p:txBody>
      </p:sp>
    </p:spTree>
    <p:extLst>
      <p:ext uri="{BB962C8B-B14F-4D97-AF65-F5344CB8AC3E}">
        <p14:creationId xmlns:p14="http://schemas.microsoft.com/office/powerpoint/2010/main" val="281670618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2753"/>
            <a:ext cx="10744201" cy="896472"/>
          </a:xfrm>
        </p:spPr>
        <p:txBody>
          <a:bodyPr/>
          <a:lstStyle/>
          <a:p>
            <a:r>
              <a:rPr lang="en-US" sz="3600" dirty="0" smtClean="0"/>
              <a:t>Safety plans should include several elements:</a:t>
            </a:r>
            <a:endParaRPr lang="en-US" sz="3600" dirty="0"/>
          </a:p>
        </p:txBody>
      </p:sp>
      <p:sp>
        <p:nvSpPr>
          <p:cNvPr id="3" name="Content Placeholder 2"/>
          <p:cNvSpPr>
            <a:spLocks noGrp="1"/>
          </p:cNvSpPr>
          <p:nvPr>
            <p:ph idx="1"/>
          </p:nvPr>
        </p:nvSpPr>
        <p:spPr>
          <a:xfrm>
            <a:off x="609599" y="1712878"/>
            <a:ext cx="10981267" cy="2911675"/>
          </a:xfrm>
        </p:spPr>
        <p:txBody>
          <a:bodyPr>
            <a:normAutofit/>
          </a:bodyPr>
          <a:lstStyle/>
          <a:p>
            <a:pPr marL="342900" indent="-342900">
              <a:spcBef>
                <a:spcPts val="600"/>
              </a:spcBef>
              <a:spcAft>
                <a:spcPts val="600"/>
              </a:spcAft>
              <a:buFont typeface="Arial"/>
              <a:buChar char="•"/>
            </a:pPr>
            <a:r>
              <a:rPr lang="en-US" sz="2200" dirty="0" smtClean="0"/>
              <a:t>Descriptions of specific experiences or stressors that trigger the Veteran’s feelings of crisis</a:t>
            </a:r>
          </a:p>
          <a:p>
            <a:pPr marL="342900" indent="-342900">
              <a:spcBef>
                <a:spcPts val="600"/>
              </a:spcBef>
              <a:spcAft>
                <a:spcPts val="600"/>
              </a:spcAft>
              <a:buFont typeface="Arial"/>
              <a:buChar char="•"/>
            </a:pPr>
            <a:r>
              <a:rPr lang="en-US" sz="2200" dirty="0" smtClean="0"/>
              <a:t>Strategies the Veteran uses to deal with stressful situations </a:t>
            </a:r>
          </a:p>
          <a:p>
            <a:pPr marL="342900" indent="-342900">
              <a:spcBef>
                <a:spcPts val="600"/>
              </a:spcBef>
              <a:spcAft>
                <a:spcPts val="600"/>
              </a:spcAft>
              <a:buFont typeface="Arial"/>
              <a:buChar char="•"/>
            </a:pPr>
            <a:r>
              <a:rPr lang="en-US" sz="2200" dirty="0" smtClean="0"/>
              <a:t>A list of the Veteran’s contacts for social support – these individuals should have a copy of the plan, too</a:t>
            </a:r>
          </a:p>
          <a:p>
            <a:pPr marL="342900" indent="-342900">
              <a:spcBef>
                <a:spcPts val="600"/>
              </a:spcBef>
              <a:spcAft>
                <a:spcPts val="600"/>
              </a:spcAft>
              <a:buFont typeface="Arial"/>
              <a:buChar char="•"/>
            </a:pPr>
            <a:r>
              <a:rPr lang="en-US" sz="2200" dirty="0" smtClean="0"/>
              <a:t>Contact information for crisis lines and care providers</a:t>
            </a:r>
            <a:endParaRPr lang="en-US" sz="2200" dirty="0"/>
          </a:p>
          <a:p>
            <a:pPr marL="342900" indent="-342900">
              <a:spcBef>
                <a:spcPts val="600"/>
              </a:spcBef>
              <a:spcAft>
                <a:spcPts val="600"/>
              </a:spcAft>
              <a:buFont typeface="Arial"/>
              <a:buChar char="•"/>
            </a:pPr>
            <a:r>
              <a:rPr lang="en-US" sz="2200" dirty="0" smtClean="0"/>
              <a:t>Ways to limit access to lethal means, such as weapons and ammunition or large quantities of medication</a:t>
            </a:r>
          </a:p>
        </p:txBody>
      </p:sp>
    </p:spTree>
    <p:extLst>
      <p:ext uri="{BB962C8B-B14F-4D97-AF65-F5344CB8AC3E}">
        <p14:creationId xmlns:p14="http://schemas.microsoft.com/office/powerpoint/2010/main" val="87524198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2753"/>
            <a:ext cx="10744201" cy="896472"/>
          </a:xfrm>
        </p:spPr>
        <p:txBody>
          <a:bodyPr/>
          <a:lstStyle/>
          <a:p>
            <a:r>
              <a:rPr lang="en-US" sz="3600" dirty="0" smtClean="0"/>
              <a:t>What does a safety plan look like?</a:t>
            </a:r>
            <a:endParaRPr lang="en-US" sz="36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729" y="1260680"/>
            <a:ext cx="6745794" cy="5268052"/>
          </a:xfrm>
          <a:prstGeom prst="rect">
            <a:avLst/>
          </a:prstGeom>
          <a:ln>
            <a:solidFill>
              <a:schemeClr val="tx1"/>
            </a:solidFill>
          </a:ln>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r="1098"/>
          <a:stretch/>
        </p:blipFill>
        <p:spPr>
          <a:xfrm>
            <a:off x="7639260" y="1302672"/>
            <a:ext cx="4006780" cy="5226060"/>
          </a:xfrm>
          <a:prstGeom prst="rect">
            <a:avLst/>
          </a:prstGeom>
          <a:ln>
            <a:solidFill>
              <a:schemeClr val="tx1"/>
            </a:solidFill>
          </a:ln>
        </p:spPr>
      </p:pic>
    </p:spTree>
    <p:extLst>
      <p:ext uri="{BB962C8B-B14F-4D97-AF65-F5344CB8AC3E}">
        <p14:creationId xmlns:p14="http://schemas.microsoft.com/office/powerpoint/2010/main" val="52140792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36691"/>
            <a:ext cx="10515600" cy="1325563"/>
          </a:xfrm>
        </p:spPr>
        <p:txBody>
          <a:bodyPr>
            <a:normAutofit/>
          </a:bodyPr>
          <a:lstStyle/>
          <a:p>
            <a:r>
              <a:rPr lang="en-US" sz="3600" dirty="0">
                <a:ea typeface="Georgia" charset="0"/>
                <a:cs typeface="Georgia" charset="0"/>
              </a:rPr>
              <a:t>Support and </a:t>
            </a:r>
            <a:r>
              <a:rPr lang="en-US" sz="3600" dirty="0" smtClean="0">
                <a:ea typeface="Georgia" charset="0"/>
                <a:cs typeface="Georgia" charset="0"/>
              </a:rPr>
              <a:t>Resources</a:t>
            </a:r>
            <a:endParaRPr lang="en-US" sz="3600" dirty="0"/>
          </a:p>
        </p:txBody>
      </p:sp>
    </p:spTree>
    <p:extLst>
      <p:ext uri="{BB962C8B-B14F-4D97-AF65-F5344CB8AC3E}">
        <p14:creationId xmlns:p14="http://schemas.microsoft.com/office/powerpoint/2010/main" val="242007461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2753"/>
            <a:ext cx="10744201" cy="896472"/>
          </a:xfrm>
        </p:spPr>
        <p:txBody>
          <a:bodyPr/>
          <a:lstStyle/>
          <a:p>
            <a:r>
              <a:rPr lang="en-US" sz="3600" dirty="0" smtClean="0"/>
              <a:t>VA support and resources</a:t>
            </a:r>
            <a:endParaRPr lang="en-US" sz="3600" dirty="0"/>
          </a:p>
        </p:txBody>
      </p:sp>
      <p:sp>
        <p:nvSpPr>
          <p:cNvPr id="3" name="Content Placeholder 2"/>
          <p:cNvSpPr>
            <a:spLocks noGrp="1"/>
          </p:cNvSpPr>
          <p:nvPr>
            <p:ph idx="1"/>
          </p:nvPr>
        </p:nvSpPr>
        <p:spPr>
          <a:xfrm>
            <a:off x="609600" y="1281953"/>
            <a:ext cx="4376948" cy="4895010"/>
          </a:xfrm>
        </p:spPr>
        <p:txBody>
          <a:bodyPr>
            <a:normAutofit/>
          </a:bodyPr>
          <a:lstStyle/>
          <a:p>
            <a:pPr>
              <a:spcBef>
                <a:spcPts val="0"/>
              </a:spcBef>
              <a:spcAft>
                <a:spcPts val="1200"/>
              </a:spcAft>
            </a:pPr>
            <a:r>
              <a:rPr lang="en-US" sz="2400" b="1" dirty="0" smtClean="0"/>
              <a:t>VA </a:t>
            </a:r>
            <a:r>
              <a:rPr lang="en-US" sz="2400" b="1" dirty="0"/>
              <a:t>Mental Health Resources</a:t>
            </a:r>
            <a:endParaRPr lang="en-US" sz="2400" dirty="0"/>
          </a:p>
          <a:p>
            <a:pPr marL="342900" indent="-342900">
              <a:spcBef>
                <a:spcPts val="600"/>
              </a:spcBef>
              <a:spcAft>
                <a:spcPts val="600"/>
              </a:spcAft>
              <a:buFont typeface="Arial"/>
              <a:buChar char="•"/>
            </a:pPr>
            <a:r>
              <a:rPr lang="en-US" sz="2000" dirty="0">
                <a:solidFill>
                  <a:schemeClr val="accent1"/>
                </a:solidFill>
              </a:rPr>
              <a:t>Suicide Prevention </a:t>
            </a:r>
            <a:r>
              <a:rPr lang="en-US" sz="2000" dirty="0" smtClean="0">
                <a:solidFill>
                  <a:schemeClr val="accent1"/>
                </a:solidFill>
              </a:rPr>
              <a:t>Coordinators</a:t>
            </a:r>
            <a:endParaRPr lang="en-US" sz="2000" dirty="0" smtClean="0">
              <a:solidFill>
                <a:schemeClr val="accent1"/>
              </a:solidFill>
              <a:hlinkClick r:id="rId3"/>
            </a:endParaRPr>
          </a:p>
          <a:p>
            <a:pPr marL="342900" lvl="0" indent="-342900">
              <a:spcBef>
                <a:spcPts val="600"/>
              </a:spcBef>
              <a:spcAft>
                <a:spcPts val="600"/>
              </a:spcAft>
              <a:buFont typeface="Arial"/>
              <a:buChar char="•"/>
            </a:pPr>
            <a:r>
              <a:rPr lang="en-US" sz="2000" u="sng" dirty="0" smtClean="0">
                <a:solidFill>
                  <a:schemeClr val="accent1"/>
                </a:solidFill>
                <a:hlinkClick r:id="rId3"/>
              </a:rPr>
              <a:t>Resource Locator</a:t>
            </a:r>
            <a:endParaRPr lang="en-US" sz="2000" u="sng" dirty="0" smtClean="0">
              <a:solidFill>
                <a:schemeClr val="accent1"/>
              </a:solidFill>
            </a:endParaRPr>
          </a:p>
          <a:p>
            <a:pPr marL="342900" lvl="0" indent="-342900">
              <a:spcBef>
                <a:spcPts val="600"/>
              </a:spcBef>
              <a:spcAft>
                <a:spcPts val="600"/>
              </a:spcAft>
              <a:buFont typeface="Arial"/>
              <a:buChar char="•"/>
            </a:pPr>
            <a:r>
              <a:rPr lang="en-US" sz="2000" u="sng" dirty="0" smtClean="0">
                <a:solidFill>
                  <a:schemeClr val="accent1"/>
                </a:solidFill>
                <a:hlinkClick r:id="rId4"/>
              </a:rPr>
              <a:t>Veterans Crisis Line</a:t>
            </a:r>
            <a:endParaRPr lang="en-US" sz="2000" u="sng" dirty="0">
              <a:solidFill>
                <a:schemeClr val="accent1"/>
              </a:solidFill>
            </a:endParaRPr>
          </a:p>
          <a:p>
            <a:pPr marL="342900" lvl="0" indent="-342900">
              <a:spcBef>
                <a:spcPts val="600"/>
              </a:spcBef>
              <a:spcAft>
                <a:spcPts val="600"/>
              </a:spcAft>
              <a:buFont typeface="Arial"/>
              <a:buChar char="•"/>
            </a:pPr>
            <a:r>
              <a:rPr lang="en-US" sz="2000" u="sng" dirty="0" smtClean="0">
                <a:solidFill>
                  <a:schemeClr val="accent1"/>
                </a:solidFill>
                <a:hlinkClick r:id="rId5"/>
              </a:rPr>
              <a:t>Make </a:t>
            </a:r>
            <a:r>
              <a:rPr lang="en-US" sz="2000" u="sng" dirty="0">
                <a:solidFill>
                  <a:schemeClr val="accent1"/>
                </a:solidFill>
                <a:hlinkClick r:id="rId5"/>
              </a:rPr>
              <a:t>the </a:t>
            </a:r>
            <a:r>
              <a:rPr lang="en-US" sz="2000" u="sng" dirty="0" smtClean="0">
                <a:solidFill>
                  <a:schemeClr val="accent1"/>
                </a:solidFill>
                <a:hlinkClick r:id="rId5"/>
              </a:rPr>
              <a:t>Connection</a:t>
            </a:r>
            <a:endParaRPr lang="en-US" sz="2000" u="sng" dirty="0">
              <a:solidFill>
                <a:schemeClr val="accent1"/>
              </a:solidFill>
            </a:endParaRPr>
          </a:p>
          <a:p>
            <a:pPr marL="342900" lvl="0" indent="-342900">
              <a:spcBef>
                <a:spcPts val="600"/>
              </a:spcBef>
              <a:spcAft>
                <a:spcPts val="600"/>
              </a:spcAft>
              <a:buFont typeface="Arial"/>
              <a:buChar char="•"/>
            </a:pPr>
            <a:r>
              <a:rPr lang="en-US" sz="2000" u="sng" dirty="0" smtClean="0">
                <a:solidFill>
                  <a:schemeClr val="accent1"/>
                </a:solidFill>
                <a:hlinkClick r:id="rId6"/>
              </a:rPr>
              <a:t>VA.gov</a:t>
            </a:r>
            <a:endParaRPr lang="en-US" sz="2000" u="sng" dirty="0">
              <a:solidFill>
                <a:schemeClr val="accent1"/>
              </a:solidFill>
            </a:endParaRPr>
          </a:p>
          <a:p>
            <a:pPr marL="342900" lvl="0" indent="-342900">
              <a:spcBef>
                <a:spcPts val="600"/>
              </a:spcBef>
              <a:spcAft>
                <a:spcPts val="600"/>
              </a:spcAft>
              <a:buFont typeface="Arial"/>
              <a:buChar char="•"/>
            </a:pPr>
            <a:r>
              <a:rPr lang="en-US" sz="2000" u="sng" dirty="0" smtClean="0">
                <a:solidFill>
                  <a:schemeClr val="accent1"/>
                </a:solidFill>
                <a:hlinkClick r:id="rId7"/>
              </a:rPr>
              <a:t>VA’s </a:t>
            </a:r>
            <a:r>
              <a:rPr lang="en-US" sz="2000" u="sng" dirty="0">
                <a:solidFill>
                  <a:schemeClr val="accent1"/>
                </a:solidFill>
                <a:hlinkClick r:id="rId7"/>
              </a:rPr>
              <a:t>Community Provider </a:t>
            </a:r>
            <a:r>
              <a:rPr lang="en-US" sz="2000" u="sng" dirty="0" smtClean="0">
                <a:solidFill>
                  <a:schemeClr val="accent1"/>
                </a:solidFill>
                <a:hlinkClick r:id="rId7"/>
              </a:rPr>
              <a:t>Toolkit</a:t>
            </a:r>
            <a:endParaRPr lang="en-US" sz="2000" u="sng" dirty="0" smtClean="0">
              <a:solidFill>
                <a:schemeClr val="accent1"/>
              </a:solidFill>
            </a:endParaRPr>
          </a:p>
          <a:p>
            <a:pPr marL="342900" lvl="0" indent="-342900">
              <a:spcBef>
                <a:spcPts val="600"/>
              </a:spcBef>
              <a:spcAft>
                <a:spcPts val="600"/>
              </a:spcAft>
              <a:buFont typeface="Arial"/>
              <a:buChar char="•"/>
            </a:pPr>
            <a:r>
              <a:rPr lang="en-US" sz="2000" u="sng" dirty="0" smtClean="0">
                <a:solidFill>
                  <a:schemeClr val="accent1"/>
                </a:solidFill>
                <a:hlinkClick r:id="rId8"/>
              </a:rPr>
              <a:t>Coaching </a:t>
            </a:r>
            <a:r>
              <a:rPr lang="en-US" sz="2000" u="sng" dirty="0">
                <a:solidFill>
                  <a:schemeClr val="accent1"/>
                </a:solidFill>
                <a:hlinkClick r:id="rId8"/>
              </a:rPr>
              <a:t>into Care</a:t>
            </a:r>
            <a:r>
              <a:rPr lang="en-US" sz="2000" u="sng" dirty="0">
                <a:solidFill>
                  <a:schemeClr val="accent1"/>
                </a:solidFill>
              </a:rPr>
              <a:t> </a:t>
            </a:r>
            <a:endParaRPr lang="en-US" sz="2000" u="sng" dirty="0" smtClean="0">
              <a:solidFill>
                <a:schemeClr val="accent1"/>
              </a:solidFill>
            </a:endParaRPr>
          </a:p>
          <a:p>
            <a:pPr marL="342900" lvl="0" indent="-342900">
              <a:spcBef>
                <a:spcPts val="600"/>
              </a:spcBef>
              <a:spcAft>
                <a:spcPts val="600"/>
              </a:spcAft>
              <a:buFont typeface="Arial"/>
              <a:buChar char="•"/>
            </a:pPr>
            <a:r>
              <a:rPr lang="en-US" sz="2000" u="sng" dirty="0" smtClean="0">
                <a:solidFill>
                  <a:schemeClr val="accent1"/>
                </a:solidFill>
                <a:hlinkClick r:id="rId9"/>
              </a:rPr>
              <a:t>Vet Centers</a:t>
            </a:r>
            <a:endParaRPr lang="en-US" sz="2000" u="sng" dirty="0">
              <a:solidFill>
                <a:schemeClr val="accent1"/>
              </a:solidFill>
            </a:endParaRPr>
          </a:p>
          <a:p>
            <a:pPr marL="342900" lvl="0" indent="-342900">
              <a:spcBef>
                <a:spcPts val="600"/>
              </a:spcBef>
              <a:spcAft>
                <a:spcPts val="600"/>
              </a:spcAft>
              <a:buFont typeface="Arial"/>
              <a:buChar char="•"/>
            </a:pPr>
            <a:r>
              <a:rPr lang="en-US" sz="2000" u="sng" dirty="0" smtClean="0">
                <a:solidFill>
                  <a:schemeClr val="accent1"/>
                </a:solidFill>
                <a:hlinkClick r:id="rId10"/>
              </a:rPr>
              <a:t>VA </a:t>
            </a:r>
            <a:r>
              <a:rPr lang="en-US" sz="2000" u="sng" dirty="0">
                <a:solidFill>
                  <a:schemeClr val="accent1"/>
                </a:solidFill>
                <a:hlinkClick r:id="rId10"/>
              </a:rPr>
              <a:t>Caregiver </a:t>
            </a:r>
            <a:r>
              <a:rPr lang="en-US" sz="2000" u="sng" dirty="0" smtClean="0">
                <a:solidFill>
                  <a:schemeClr val="accent1"/>
                </a:solidFill>
                <a:hlinkClick r:id="rId10"/>
              </a:rPr>
              <a:t>Support</a:t>
            </a:r>
            <a:endParaRPr lang="en-US" sz="2000" u="sng" dirty="0" smtClean="0">
              <a:solidFill>
                <a:schemeClr val="accent1"/>
              </a:solidFill>
            </a:endParaRPr>
          </a:p>
          <a:p>
            <a:pPr marL="342900" lvl="0" indent="-342900">
              <a:spcBef>
                <a:spcPts val="600"/>
              </a:spcBef>
              <a:spcAft>
                <a:spcPts val="600"/>
              </a:spcAft>
              <a:buFont typeface="Arial"/>
              <a:buChar char="•"/>
            </a:pPr>
            <a:r>
              <a:rPr lang="en-US" sz="2000" u="sng" dirty="0" smtClean="0">
                <a:solidFill>
                  <a:schemeClr val="accent1"/>
                </a:solidFill>
                <a:hlinkClick r:id="rId11"/>
              </a:rPr>
              <a:t>Explore VA</a:t>
            </a:r>
            <a:endParaRPr lang="en-US" sz="2000" u="sng" dirty="0" smtClean="0">
              <a:solidFill>
                <a:schemeClr val="accent1"/>
              </a:solidFill>
            </a:endParaRPr>
          </a:p>
        </p:txBody>
      </p:sp>
      <p:pic>
        <p:nvPicPr>
          <p:cNvPr id="7" name="Picture 6" descr="Make The Connection logo"/>
          <p:cNvPicPr>
            <a:picLocks noChangeAspect="1"/>
          </p:cNvPicPr>
          <p:nvPr/>
        </p:nvPicPr>
        <p:blipFill rotWithShape="1">
          <a:blip r:embed="rId12">
            <a:extLst>
              <a:ext uri="{28A0092B-C50C-407E-A947-70E740481C1C}">
                <a14:useLocalDpi xmlns:a14="http://schemas.microsoft.com/office/drawing/2010/main" val="0"/>
              </a:ext>
            </a:extLst>
          </a:blip>
          <a:srcRect l="9882" t="25227" r="10326" b="21016"/>
          <a:stretch/>
        </p:blipFill>
        <p:spPr>
          <a:xfrm>
            <a:off x="5553635" y="1745815"/>
            <a:ext cx="2507877" cy="747549"/>
          </a:xfrm>
          <a:prstGeom prst="rect">
            <a:avLst/>
          </a:prstGeom>
        </p:spPr>
      </p:pic>
      <p:pic>
        <p:nvPicPr>
          <p:cNvPr id="9" name="Picture 8" descr="The US Department of Veterans Affairs seal"/>
          <p:cNvPicPr>
            <a:picLocks noChangeAspect="1"/>
          </p:cNvPicPr>
          <p:nvPr/>
        </p:nvPicPr>
        <p:blipFill rotWithShape="1">
          <a:blip r:embed="rId13">
            <a:extLst>
              <a:ext uri="{28A0092B-C50C-407E-A947-70E740481C1C}">
                <a14:useLocalDpi xmlns:a14="http://schemas.microsoft.com/office/drawing/2010/main" val="0"/>
              </a:ext>
            </a:extLst>
          </a:blip>
          <a:srcRect l="7286" t="66736" r="67380" b="16289"/>
          <a:stretch/>
        </p:blipFill>
        <p:spPr>
          <a:xfrm>
            <a:off x="9223152" y="1626745"/>
            <a:ext cx="2300977" cy="731481"/>
          </a:xfrm>
          <a:prstGeom prst="rect">
            <a:avLst/>
          </a:prstGeom>
        </p:spPr>
      </p:pic>
      <p:pic>
        <p:nvPicPr>
          <p:cNvPr id="4" name="Picture 3" descr="Coaching into Care logo"/>
          <p:cNvPicPr>
            <a:picLocks noChangeAspect="1"/>
          </p:cNvPicPr>
          <p:nvPr/>
        </p:nvPicPr>
        <p:blipFill rotWithShape="1">
          <a:blip r:embed="rId14">
            <a:extLst>
              <a:ext uri="{28A0092B-C50C-407E-A947-70E740481C1C}">
                <a14:useLocalDpi xmlns:a14="http://schemas.microsoft.com/office/drawing/2010/main" val="0"/>
              </a:ext>
            </a:extLst>
          </a:blip>
          <a:srcRect l="5353" t="14271" r="3354" b="7231"/>
          <a:stretch/>
        </p:blipFill>
        <p:spPr>
          <a:xfrm>
            <a:off x="6205818" y="3597089"/>
            <a:ext cx="2064123" cy="974912"/>
          </a:xfrm>
          <a:prstGeom prst="rect">
            <a:avLst/>
          </a:prstGeom>
        </p:spPr>
      </p:pic>
      <p:pic>
        <p:nvPicPr>
          <p:cNvPr id="5" name="Picture 4" descr="Community Provider Toolkit logo"/>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737032" y="3335344"/>
            <a:ext cx="2469776" cy="394114"/>
          </a:xfrm>
          <a:prstGeom prst="rect">
            <a:avLst/>
          </a:prstGeom>
        </p:spPr>
      </p:pic>
      <p:pic>
        <p:nvPicPr>
          <p:cNvPr id="6" name="Picture 5" descr="Resource locator map on top of the United States"/>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553635" y="5200938"/>
            <a:ext cx="1689132" cy="1057680"/>
          </a:xfrm>
          <a:prstGeom prst="rect">
            <a:avLst/>
          </a:prstGeom>
        </p:spPr>
      </p:pic>
      <p:pic>
        <p:nvPicPr>
          <p:cNvPr id="8" name="Picture 7" descr="Veterans Crisis Line Logo with tagline &quot;18002738255 Press 1&quot;"/>
          <p:cNvPicPr>
            <a:picLocks noChangeAspect="1"/>
          </p:cNvPicPr>
          <p:nvPr/>
        </p:nvPicPr>
        <p:blipFill rotWithShape="1">
          <a:blip r:embed="rId17">
            <a:extLst>
              <a:ext uri="{28A0092B-C50C-407E-A947-70E740481C1C}">
                <a14:useLocalDpi xmlns:a14="http://schemas.microsoft.com/office/drawing/2010/main" val="0"/>
              </a:ext>
            </a:extLst>
          </a:blip>
          <a:srcRect l="7178" t="35794" r="70007" b="47189"/>
          <a:stretch/>
        </p:blipFill>
        <p:spPr>
          <a:xfrm>
            <a:off x="9443999" y="4917685"/>
            <a:ext cx="2294785" cy="812093"/>
          </a:xfrm>
          <a:prstGeom prst="rect">
            <a:avLst/>
          </a:prstGeom>
        </p:spPr>
      </p:pic>
    </p:spTree>
    <p:extLst>
      <p:ext uri="{BB962C8B-B14F-4D97-AF65-F5344CB8AC3E}">
        <p14:creationId xmlns:p14="http://schemas.microsoft.com/office/powerpoint/2010/main" val="109014560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2753"/>
            <a:ext cx="11895668" cy="896472"/>
          </a:xfrm>
        </p:spPr>
        <p:txBody>
          <a:bodyPr/>
          <a:lstStyle/>
          <a:p>
            <a:r>
              <a:rPr lang="en-US" sz="3400" dirty="0" smtClean="0"/>
              <a:t>Additional support and resources for women Veterans</a:t>
            </a:r>
            <a:endParaRPr lang="en-US" sz="3400" dirty="0"/>
          </a:p>
        </p:txBody>
      </p:sp>
      <p:sp>
        <p:nvSpPr>
          <p:cNvPr id="3" name="Content Placeholder 2"/>
          <p:cNvSpPr>
            <a:spLocks noGrp="1"/>
          </p:cNvSpPr>
          <p:nvPr>
            <p:ph idx="1"/>
          </p:nvPr>
        </p:nvSpPr>
        <p:spPr>
          <a:xfrm>
            <a:off x="609599" y="1100384"/>
            <a:ext cx="10981267" cy="5905531"/>
          </a:xfrm>
        </p:spPr>
        <p:txBody>
          <a:bodyPr>
            <a:noAutofit/>
          </a:bodyPr>
          <a:lstStyle/>
          <a:p>
            <a:pPr>
              <a:spcBef>
                <a:spcPts val="0"/>
              </a:spcBef>
            </a:pPr>
            <a:r>
              <a:rPr lang="en-US" sz="2400" b="1" dirty="0"/>
              <a:t>Health Care</a:t>
            </a:r>
          </a:p>
          <a:p>
            <a:pPr marL="342900" lvl="0" indent="-342900">
              <a:spcBef>
                <a:spcPts val="600"/>
              </a:spcBef>
              <a:spcAft>
                <a:spcPts val="600"/>
              </a:spcAft>
              <a:buFont typeface="Arial"/>
              <a:buChar char="•"/>
            </a:pPr>
            <a:r>
              <a:rPr lang="en-US" sz="2000" dirty="0">
                <a:hlinkClick r:id="rId3"/>
              </a:rPr>
              <a:t>VA Women Veterans Health Care</a:t>
            </a:r>
            <a:r>
              <a:rPr lang="en-US" sz="2000" dirty="0"/>
              <a:t> and </a:t>
            </a:r>
            <a:r>
              <a:rPr lang="en-US" sz="2000" dirty="0">
                <a:hlinkClick r:id="rId4"/>
              </a:rPr>
              <a:t>VA Center for Women Veterans</a:t>
            </a:r>
            <a:r>
              <a:rPr lang="en-US" sz="2000" dirty="0"/>
              <a:t>: Access information about health care services available to women </a:t>
            </a:r>
            <a:r>
              <a:rPr lang="en-US" sz="2000" dirty="0" smtClean="0"/>
              <a:t>Veterans</a:t>
            </a:r>
            <a:endParaRPr lang="en-US" sz="2000" dirty="0"/>
          </a:p>
          <a:p>
            <a:pPr marL="342900" lvl="0" indent="-342900">
              <a:spcBef>
                <a:spcPts val="600"/>
              </a:spcBef>
              <a:spcAft>
                <a:spcPts val="600"/>
              </a:spcAft>
              <a:buFont typeface="Arial"/>
              <a:buChar char="•"/>
            </a:pPr>
            <a:r>
              <a:rPr lang="en-US" sz="2000" dirty="0">
                <a:hlinkClick r:id="rId5"/>
              </a:rPr>
              <a:t>WomensHealth.gov</a:t>
            </a:r>
            <a:r>
              <a:rPr lang="en-US" sz="2000" dirty="0"/>
              <a:t>: Explore resources and information for women who are in suicidal crisis and are looking for </a:t>
            </a:r>
            <a:r>
              <a:rPr lang="en-US" sz="2000" dirty="0" smtClean="0"/>
              <a:t>support</a:t>
            </a:r>
            <a:endParaRPr lang="en-US" sz="2000" dirty="0"/>
          </a:p>
          <a:p>
            <a:pPr marL="342900" lvl="0" indent="-342900">
              <a:spcBef>
                <a:spcPts val="600"/>
              </a:spcBef>
              <a:spcAft>
                <a:spcPts val="600"/>
              </a:spcAft>
              <a:buFont typeface="Arial"/>
              <a:buChar char="•"/>
            </a:pPr>
            <a:r>
              <a:rPr lang="en-US" sz="2000" dirty="0"/>
              <a:t>U.S. Department of Defense </a:t>
            </a:r>
            <a:r>
              <a:rPr lang="en-US" sz="2000" dirty="0">
                <a:hlinkClick r:id="rId6"/>
              </a:rPr>
              <a:t>Safe Helpline</a:t>
            </a:r>
            <a:r>
              <a:rPr lang="en-US" sz="2000" dirty="0"/>
              <a:t>: Find confidential 24/7 support for members of the </a:t>
            </a:r>
            <a:r>
              <a:rPr lang="en-US" sz="2000" dirty="0" err="1"/>
              <a:t>DoD</a:t>
            </a:r>
            <a:r>
              <a:rPr lang="en-US" sz="2000" dirty="0"/>
              <a:t> community — Service members, </a:t>
            </a:r>
            <a:r>
              <a:rPr lang="en-US" sz="2000" dirty="0" smtClean="0"/>
              <a:t>Veterans, </a:t>
            </a:r>
            <a:r>
              <a:rPr lang="en-US" sz="2000" dirty="0"/>
              <a:t>and civilian employees — who have experienced sexual assault. Call 1-877-995-5247 or </a:t>
            </a:r>
            <a:r>
              <a:rPr lang="en-US" sz="2000" dirty="0">
                <a:hlinkClick r:id="rId7"/>
              </a:rPr>
              <a:t>chat </a:t>
            </a:r>
            <a:r>
              <a:rPr lang="en-US" sz="2000" dirty="0" smtClean="0">
                <a:hlinkClick r:id="rId7"/>
              </a:rPr>
              <a:t>online</a:t>
            </a:r>
            <a:endParaRPr lang="en-US" sz="2000" dirty="0" smtClean="0"/>
          </a:p>
          <a:p>
            <a:pPr lvl="0">
              <a:spcBef>
                <a:spcPts val="800"/>
              </a:spcBef>
            </a:pPr>
            <a:r>
              <a:rPr lang="en-US" sz="2400" b="1" dirty="0" smtClean="0"/>
              <a:t>Services </a:t>
            </a:r>
            <a:r>
              <a:rPr lang="en-US" sz="2400" b="1" dirty="0"/>
              <a:t>and Benefits</a:t>
            </a:r>
            <a:endParaRPr lang="en-US" sz="2400" dirty="0"/>
          </a:p>
          <a:p>
            <a:pPr marL="342900" lvl="0" indent="-342900">
              <a:spcBef>
                <a:spcPts val="600"/>
              </a:spcBef>
              <a:spcAft>
                <a:spcPts val="600"/>
              </a:spcAft>
              <a:buFont typeface="Arial"/>
              <a:buChar char="•"/>
            </a:pPr>
            <a:r>
              <a:rPr lang="en-US" sz="2000" dirty="0">
                <a:hlinkClick r:id="rId8"/>
              </a:rPr>
              <a:t>Homeless Women Veterans</a:t>
            </a:r>
            <a:r>
              <a:rPr lang="en-US" sz="2000" dirty="0"/>
              <a:t>: Discover information about VA housing benefits, housing stability programs, and </a:t>
            </a:r>
            <a:r>
              <a:rPr lang="en-US" sz="2000" dirty="0" smtClean="0"/>
              <a:t>more</a:t>
            </a:r>
            <a:endParaRPr lang="en-US" sz="2000" dirty="0"/>
          </a:p>
          <a:p>
            <a:pPr marL="342900" lvl="0" indent="-342900">
              <a:spcBef>
                <a:spcPts val="600"/>
              </a:spcBef>
              <a:spcAft>
                <a:spcPts val="600"/>
              </a:spcAft>
              <a:buFont typeface="Arial"/>
              <a:buChar char="•"/>
            </a:pPr>
            <a:r>
              <a:rPr lang="en-US" sz="2000" dirty="0">
                <a:hlinkClick r:id="rId9"/>
              </a:rPr>
              <a:t>Women Veterans Resource Directory</a:t>
            </a:r>
            <a:r>
              <a:rPr lang="en-US" sz="2000" dirty="0"/>
              <a:t>: Learn the rights </a:t>
            </a:r>
            <a:r>
              <a:rPr lang="en-US" sz="2000" dirty="0">
                <a:solidFill>
                  <a:srgbClr val="003F72"/>
                </a:solidFill>
              </a:rPr>
              <a:t>of </a:t>
            </a:r>
            <a:r>
              <a:rPr lang="en-US" sz="2000" dirty="0" smtClean="0">
                <a:solidFill>
                  <a:srgbClr val="003F72"/>
                </a:solidFill>
              </a:rPr>
              <a:t>women Veterans </a:t>
            </a:r>
            <a:r>
              <a:rPr lang="en-US" sz="2000" dirty="0">
                <a:solidFill>
                  <a:srgbClr val="003F72"/>
                </a:solidFill>
              </a:rPr>
              <a:t>and connect with organizations providing assistance and services; from the U.S. Department o</a:t>
            </a:r>
            <a:r>
              <a:rPr lang="en-US" sz="2000" dirty="0"/>
              <a:t>f Labor’s Women’s </a:t>
            </a:r>
            <a:r>
              <a:rPr lang="en-US" sz="2000" dirty="0" smtClean="0"/>
              <a:t>Bureau</a:t>
            </a:r>
            <a:endParaRPr lang="en-US" sz="2000" dirty="0"/>
          </a:p>
          <a:p>
            <a:pPr marL="342900" lvl="0" indent="-342900">
              <a:spcBef>
                <a:spcPts val="600"/>
              </a:spcBef>
              <a:spcAft>
                <a:spcPts val="600"/>
              </a:spcAft>
              <a:buFont typeface="Arial"/>
              <a:buChar char="•"/>
            </a:pPr>
            <a:r>
              <a:rPr lang="en-US" sz="2000" dirty="0">
                <a:hlinkClick r:id="rId10"/>
              </a:rPr>
              <a:t>Women Veterans Call Center</a:t>
            </a:r>
            <a:r>
              <a:rPr lang="en-US" sz="2000" dirty="0"/>
              <a:t>: Get answers to questions and concerns </a:t>
            </a:r>
            <a:r>
              <a:rPr lang="en-US" sz="2000" dirty="0">
                <a:solidFill>
                  <a:srgbClr val="003F72"/>
                </a:solidFill>
              </a:rPr>
              <a:t>facing </a:t>
            </a:r>
            <a:r>
              <a:rPr lang="en-US" sz="2000" dirty="0" smtClean="0">
                <a:solidFill>
                  <a:srgbClr val="003F72"/>
                </a:solidFill>
              </a:rPr>
              <a:t>women Veterans</a:t>
            </a:r>
            <a:r>
              <a:rPr lang="en-US" sz="2000" dirty="0">
                <a:solidFill>
                  <a:srgbClr val="003F72"/>
                </a:solidFill>
              </a:rPr>
              <a:t>, their families, and caregivers about VA services and resources. Call 1-855-VA-WOMEN (1-</a:t>
            </a:r>
            <a:r>
              <a:rPr lang="en-US" sz="2000" dirty="0"/>
              <a:t>855-829-6636</a:t>
            </a:r>
            <a:r>
              <a:rPr lang="en-US" sz="2000" dirty="0" smtClean="0"/>
              <a:t>)</a:t>
            </a:r>
            <a:r>
              <a:rPr lang="en-US" sz="2000" dirty="0"/>
              <a:t> </a:t>
            </a:r>
          </a:p>
        </p:txBody>
      </p:sp>
    </p:spTree>
    <p:extLst>
      <p:ext uri="{BB962C8B-B14F-4D97-AF65-F5344CB8AC3E}">
        <p14:creationId xmlns:p14="http://schemas.microsoft.com/office/powerpoint/2010/main" val="10112896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62753"/>
            <a:ext cx="10896600" cy="896472"/>
          </a:xfrm>
        </p:spPr>
        <p:txBody>
          <a:bodyPr/>
          <a:lstStyle/>
          <a:p>
            <a:r>
              <a:rPr lang="en-US" sz="3600" dirty="0" smtClean="0"/>
              <a:t>VA has developed a network of support for Veterans</a:t>
            </a:r>
            <a:endParaRPr lang="en-US" sz="3600" dirty="0"/>
          </a:p>
        </p:txBody>
      </p:sp>
      <p:pic>
        <p:nvPicPr>
          <p:cNvPr id="6" name="Picture 5" descr="Approximately 66 percent of all Veterans who die by suicide are ages 50 years or older, according to The Department of Veterans Affairs, 2016&#10;"/>
          <p:cNvPicPr>
            <a:picLocks noChangeAspect="1"/>
          </p:cNvPicPr>
          <p:nvPr/>
        </p:nvPicPr>
        <p:blipFill rotWithShape="1">
          <a:blip r:embed="rId3">
            <a:extLst>
              <a:ext uri="{28A0092B-C50C-407E-A947-70E740481C1C}">
                <a14:useLocalDpi xmlns:a14="http://schemas.microsoft.com/office/drawing/2010/main" val="0"/>
              </a:ext>
            </a:extLst>
          </a:blip>
          <a:srcRect l="3787" t="18094" b="6497"/>
          <a:stretch/>
        </p:blipFill>
        <p:spPr>
          <a:xfrm>
            <a:off x="0" y="1078412"/>
            <a:ext cx="9537031" cy="5606143"/>
          </a:xfrm>
          <a:prstGeom prst="rect">
            <a:avLst/>
          </a:prstGeom>
        </p:spPr>
      </p:pic>
      <p:sp>
        <p:nvSpPr>
          <p:cNvPr id="3" name="Content Placeholder 2"/>
          <p:cNvSpPr>
            <a:spLocks noGrp="1"/>
          </p:cNvSpPr>
          <p:nvPr>
            <p:ph sz="half" idx="1"/>
          </p:nvPr>
        </p:nvSpPr>
        <p:spPr>
          <a:xfrm>
            <a:off x="647700" y="1278731"/>
            <a:ext cx="11019328" cy="824389"/>
          </a:xfrm>
        </p:spPr>
        <p:txBody>
          <a:bodyPr>
            <a:normAutofit/>
          </a:bodyPr>
          <a:lstStyle/>
          <a:p>
            <a:r>
              <a:rPr lang="en-US" sz="2200" b="1" dirty="0" smtClean="0">
                <a:solidFill>
                  <a:srgbClr val="003F72"/>
                </a:solidFill>
              </a:rPr>
              <a:t>The U.S. Department of Veterans Affairs (VA) offers the Nation’s largest, most comprehensive Veteran-focused suicide prevention program.</a:t>
            </a:r>
            <a:endParaRPr lang="en-US" sz="2200" dirty="0" smtClean="0">
              <a:solidFill>
                <a:srgbClr val="003F72"/>
              </a:solidFill>
            </a:endParaRPr>
          </a:p>
        </p:txBody>
      </p:sp>
      <p:sp>
        <p:nvSpPr>
          <p:cNvPr id="4" name="Content Placeholder 3"/>
          <p:cNvSpPr>
            <a:spLocks noGrp="1"/>
          </p:cNvSpPr>
          <p:nvPr>
            <p:ph sz="half" idx="2"/>
          </p:nvPr>
        </p:nvSpPr>
        <p:spPr>
          <a:xfrm>
            <a:off x="5739592" y="2574580"/>
            <a:ext cx="6218728" cy="3419820"/>
          </a:xfrm>
        </p:spPr>
        <p:txBody>
          <a:bodyPr>
            <a:normAutofit/>
          </a:bodyPr>
          <a:lstStyle/>
          <a:p>
            <a:pPr marL="342900" indent="-342900">
              <a:spcBef>
                <a:spcPts val="600"/>
              </a:spcBef>
              <a:spcAft>
                <a:spcPts val="600"/>
              </a:spcAft>
              <a:buFont typeface="Arial"/>
              <a:buChar char="•"/>
            </a:pPr>
            <a:r>
              <a:rPr lang="en-US" sz="2200" dirty="0">
                <a:solidFill>
                  <a:schemeClr val="tx2"/>
                </a:solidFill>
              </a:rPr>
              <a:t>More than 300 Suicide Prevention Coordinators (SPCs) nationwide </a:t>
            </a:r>
          </a:p>
          <a:p>
            <a:pPr marL="342900" indent="-342900">
              <a:spcBef>
                <a:spcPts val="600"/>
              </a:spcBef>
              <a:spcAft>
                <a:spcPts val="600"/>
              </a:spcAft>
              <a:buFont typeface="Arial"/>
              <a:buChar char="•"/>
            </a:pPr>
            <a:r>
              <a:rPr lang="en-US" sz="2200" dirty="0">
                <a:solidFill>
                  <a:schemeClr val="tx2"/>
                </a:solidFill>
              </a:rPr>
              <a:t>VA Resource Locator – connect with local SPCs and services (</a:t>
            </a:r>
            <a:r>
              <a:rPr lang="en-US" sz="2200" dirty="0">
                <a:solidFill>
                  <a:schemeClr val="tx2"/>
                </a:solidFill>
                <a:hlinkClick r:id="rId4"/>
              </a:rPr>
              <a:t>www.VeteransCrisisLine.net/ResourceLocator</a:t>
            </a:r>
            <a:r>
              <a:rPr lang="en-US" sz="2200" dirty="0">
                <a:solidFill>
                  <a:schemeClr val="tx2"/>
                </a:solidFill>
              </a:rPr>
              <a:t>) </a:t>
            </a:r>
          </a:p>
          <a:p>
            <a:pPr marL="342900" indent="-342900">
              <a:spcBef>
                <a:spcPts val="600"/>
              </a:spcBef>
              <a:spcAft>
                <a:spcPts val="600"/>
              </a:spcAft>
              <a:buFont typeface="Arial"/>
              <a:buChar char="•"/>
            </a:pPr>
            <a:r>
              <a:rPr lang="en-US" sz="2200" dirty="0">
                <a:solidFill>
                  <a:schemeClr val="tx2"/>
                </a:solidFill>
              </a:rPr>
              <a:t>VA Mental Health resources – high-quality support and services (</a:t>
            </a:r>
            <a:r>
              <a:rPr lang="en-US" sz="2200" dirty="0">
                <a:solidFill>
                  <a:schemeClr val="tx2"/>
                </a:solidFill>
                <a:hlinkClick r:id="rId5"/>
              </a:rPr>
              <a:t>www.MentalHealth.va.gov</a:t>
            </a:r>
            <a:r>
              <a:rPr lang="en-US" sz="2200" dirty="0">
                <a:solidFill>
                  <a:schemeClr val="tx2"/>
                </a:solidFill>
              </a:rPr>
              <a:t>) </a:t>
            </a:r>
          </a:p>
          <a:p>
            <a:pPr marL="342900" indent="-342900">
              <a:spcBef>
                <a:spcPts val="600"/>
              </a:spcBef>
              <a:spcAft>
                <a:spcPts val="600"/>
              </a:spcAft>
              <a:buFont typeface="Arial"/>
              <a:buChar char="•"/>
            </a:pPr>
            <a:r>
              <a:rPr lang="en-US" sz="2200" dirty="0">
                <a:solidFill>
                  <a:schemeClr val="tx2"/>
                </a:solidFill>
              </a:rPr>
              <a:t>Explore VA – learn about programs Veterans may be eligible for (</a:t>
            </a:r>
            <a:r>
              <a:rPr lang="en-US" sz="2200" dirty="0">
                <a:solidFill>
                  <a:schemeClr val="tx2"/>
                </a:solidFill>
                <a:hlinkClick r:id="rId6"/>
              </a:rPr>
              <a:t>www.Explore.va.gov</a:t>
            </a:r>
            <a:r>
              <a:rPr lang="en-US" sz="2200" dirty="0" smtClean="0">
                <a:solidFill>
                  <a:schemeClr val="tx2"/>
                </a:solidFill>
              </a:rPr>
              <a:t>)</a:t>
            </a:r>
            <a:endParaRPr lang="en-US" sz="2200" dirty="0">
              <a:solidFill>
                <a:schemeClr val="tx2"/>
              </a:solidFill>
            </a:endParaRPr>
          </a:p>
        </p:txBody>
      </p:sp>
    </p:spTree>
    <p:extLst>
      <p:ext uri="{BB962C8B-B14F-4D97-AF65-F5344CB8AC3E}">
        <p14:creationId xmlns:p14="http://schemas.microsoft.com/office/powerpoint/2010/main" val="251008198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2753"/>
            <a:ext cx="11269134" cy="896472"/>
          </a:xfrm>
        </p:spPr>
        <p:txBody>
          <a:bodyPr/>
          <a:lstStyle/>
          <a:p>
            <a:r>
              <a:rPr lang="en-US" sz="3400" dirty="0" smtClean="0"/>
              <a:t>Additional support and resources for women Veterans </a:t>
            </a:r>
            <a:br>
              <a:rPr lang="en-US" sz="3400" dirty="0" smtClean="0"/>
            </a:br>
            <a:r>
              <a:rPr lang="en-US" sz="1800" i="1" dirty="0" smtClean="0"/>
              <a:t>(Continued)</a:t>
            </a:r>
            <a:endParaRPr lang="en-US" sz="1800" i="1" dirty="0"/>
          </a:p>
        </p:txBody>
      </p:sp>
      <p:sp>
        <p:nvSpPr>
          <p:cNvPr id="3" name="Content Placeholder 2"/>
          <p:cNvSpPr>
            <a:spLocks noGrp="1"/>
          </p:cNvSpPr>
          <p:nvPr>
            <p:ph idx="1"/>
          </p:nvPr>
        </p:nvSpPr>
        <p:spPr>
          <a:xfrm>
            <a:off x="609599" y="1437892"/>
            <a:ext cx="10981267" cy="4739071"/>
          </a:xfrm>
        </p:spPr>
        <p:txBody>
          <a:bodyPr>
            <a:noAutofit/>
          </a:bodyPr>
          <a:lstStyle/>
          <a:p>
            <a:pPr>
              <a:spcBef>
                <a:spcPts val="0"/>
              </a:spcBef>
              <a:spcAft>
                <a:spcPts val="800"/>
              </a:spcAft>
            </a:pPr>
            <a:r>
              <a:rPr lang="en-US" sz="2400" b="1" dirty="0"/>
              <a:t>Transitioning and Career</a:t>
            </a:r>
            <a:endParaRPr lang="en-US" sz="2400" dirty="0"/>
          </a:p>
          <a:p>
            <a:pPr marL="342900" lvl="0" indent="-342900">
              <a:spcBef>
                <a:spcPts val="600"/>
              </a:spcBef>
              <a:spcAft>
                <a:spcPts val="600"/>
              </a:spcAft>
              <a:buFont typeface="Arial"/>
              <a:buChar char="•"/>
            </a:pPr>
            <a:r>
              <a:rPr lang="en-US" sz="2000" dirty="0">
                <a:hlinkClick r:id="rId3"/>
              </a:rPr>
              <a:t>National Veterans Foundation’s Women Veteran Resources</a:t>
            </a:r>
            <a:r>
              <a:rPr lang="en-US" sz="2000" dirty="0"/>
              <a:t>: Connect with resources to </a:t>
            </a:r>
            <a:r>
              <a:rPr lang="en-US" sz="2000" dirty="0">
                <a:solidFill>
                  <a:srgbClr val="003F72"/>
                </a:solidFill>
              </a:rPr>
              <a:t>help </a:t>
            </a:r>
            <a:r>
              <a:rPr lang="en-US" sz="2000" dirty="0" smtClean="0">
                <a:solidFill>
                  <a:srgbClr val="003F72"/>
                </a:solidFill>
              </a:rPr>
              <a:t>women Service </a:t>
            </a:r>
            <a:r>
              <a:rPr lang="en-US" sz="2000" dirty="0">
                <a:solidFill>
                  <a:srgbClr val="003F72"/>
                </a:solidFill>
              </a:rPr>
              <a:t>members transition to civilian life and create their own leadership </a:t>
            </a:r>
            <a:r>
              <a:rPr lang="en-US" sz="2000" dirty="0" smtClean="0">
                <a:solidFill>
                  <a:srgbClr val="003F72"/>
                </a:solidFill>
              </a:rPr>
              <a:t>opportunities</a:t>
            </a:r>
            <a:endParaRPr lang="en-US" sz="2000" dirty="0">
              <a:solidFill>
                <a:srgbClr val="003F72"/>
              </a:solidFill>
            </a:endParaRPr>
          </a:p>
          <a:p>
            <a:pPr marL="342900" lvl="0" indent="-342900">
              <a:spcBef>
                <a:spcPts val="600"/>
              </a:spcBef>
              <a:spcAft>
                <a:spcPts val="600"/>
              </a:spcAft>
              <a:buFont typeface="Arial"/>
              <a:buChar char="•"/>
            </a:pPr>
            <a:r>
              <a:rPr lang="en-US" sz="2000" dirty="0">
                <a:hlinkClick r:id="rId4"/>
              </a:rPr>
              <a:t>The American </a:t>
            </a:r>
            <a:r>
              <a:rPr lang="en-US" sz="2000" dirty="0" smtClean="0">
                <a:hlinkClick r:id="rId4"/>
              </a:rPr>
              <a:t>Legion’s</a:t>
            </a:r>
            <a:r>
              <a:rPr lang="en-US" sz="2000" dirty="0">
                <a:hlinkClick r:id="rId4"/>
              </a:rPr>
              <a:t> Guide for Women </a:t>
            </a:r>
            <a:r>
              <a:rPr lang="en-US" sz="2000" dirty="0" smtClean="0">
                <a:hlinkClick r:id="rId4"/>
              </a:rPr>
              <a:t>Veterans</a:t>
            </a:r>
            <a:r>
              <a:rPr lang="en-US" sz="2000" dirty="0"/>
              <a:t>: </a:t>
            </a:r>
            <a:r>
              <a:rPr lang="en-US" sz="2000" dirty="0" smtClean="0"/>
              <a:t>Discover </a:t>
            </a:r>
            <a:r>
              <a:rPr lang="en-US" sz="2000" dirty="0"/>
              <a:t>information for women Service members transitioning to civilian </a:t>
            </a:r>
            <a:r>
              <a:rPr lang="en-US" sz="2000" dirty="0" smtClean="0"/>
              <a:t>life</a:t>
            </a:r>
            <a:endParaRPr lang="en-US" sz="2000" dirty="0"/>
          </a:p>
          <a:p>
            <a:pPr marL="342900" lvl="0" indent="-342900">
              <a:spcBef>
                <a:spcPts val="600"/>
              </a:spcBef>
              <a:spcAft>
                <a:spcPts val="600"/>
              </a:spcAft>
              <a:buFont typeface="Arial"/>
              <a:buChar char="•"/>
            </a:pPr>
            <a:r>
              <a:rPr lang="en-US" sz="2000" dirty="0"/>
              <a:t>The </a:t>
            </a:r>
            <a:r>
              <a:rPr lang="en-US" sz="2000" dirty="0">
                <a:hlinkClick r:id="rId5"/>
              </a:rPr>
              <a:t>National Resource Society for Women Veterans</a:t>
            </a:r>
            <a:r>
              <a:rPr lang="en-US" sz="2000" dirty="0" smtClean="0"/>
              <a:t>: Access </a:t>
            </a:r>
            <a:r>
              <a:rPr lang="en-US" sz="2000" dirty="0"/>
              <a:t>career assistance, housing assistance, and life coaching for </a:t>
            </a:r>
            <a:r>
              <a:rPr lang="en-US" sz="2000" dirty="0" smtClean="0"/>
              <a:t>women </a:t>
            </a:r>
            <a:r>
              <a:rPr lang="en-US" sz="2000" dirty="0" smtClean="0">
                <a:solidFill>
                  <a:srgbClr val="003F72"/>
                </a:solidFill>
              </a:rPr>
              <a:t>Veterans </a:t>
            </a:r>
            <a:r>
              <a:rPr lang="en-US" sz="2000" dirty="0">
                <a:solidFill>
                  <a:srgbClr val="003F72"/>
                </a:solidFill>
              </a:rPr>
              <a:t>transitioning </a:t>
            </a:r>
            <a:r>
              <a:rPr lang="en-US" sz="2000" dirty="0"/>
              <a:t>into the civilian </a:t>
            </a:r>
            <a:r>
              <a:rPr lang="en-US" sz="2000" dirty="0" smtClean="0"/>
              <a:t>workforce</a:t>
            </a:r>
            <a:endParaRPr lang="en-US" sz="2000" dirty="0"/>
          </a:p>
        </p:txBody>
      </p:sp>
    </p:spTree>
    <p:extLst>
      <p:ext uri="{BB962C8B-B14F-4D97-AF65-F5344CB8AC3E}">
        <p14:creationId xmlns:p14="http://schemas.microsoft.com/office/powerpoint/2010/main" val="350065480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2753"/>
            <a:ext cx="10744201" cy="896472"/>
          </a:xfrm>
        </p:spPr>
        <p:txBody>
          <a:bodyPr/>
          <a:lstStyle/>
          <a:p>
            <a:r>
              <a:rPr lang="en-US" sz="3400" dirty="0" smtClean="0"/>
              <a:t>Additional support and </a:t>
            </a:r>
            <a:r>
              <a:rPr lang="en-US" sz="3400" dirty="0"/>
              <a:t>r</a:t>
            </a:r>
            <a:r>
              <a:rPr lang="en-US" sz="3400" dirty="0" smtClean="0"/>
              <a:t>esources for aging Veterans</a:t>
            </a:r>
            <a:endParaRPr lang="en-US" sz="3400" dirty="0"/>
          </a:p>
        </p:txBody>
      </p:sp>
      <p:sp>
        <p:nvSpPr>
          <p:cNvPr id="3" name="Content Placeholder 2"/>
          <p:cNvSpPr>
            <a:spLocks noGrp="1"/>
          </p:cNvSpPr>
          <p:nvPr>
            <p:ph idx="1"/>
          </p:nvPr>
        </p:nvSpPr>
        <p:spPr>
          <a:xfrm>
            <a:off x="609599" y="1281953"/>
            <a:ext cx="10981267" cy="4895010"/>
          </a:xfrm>
        </p:spPr>
        <p:txBody>
          <a:bodyPr>
            <a:normAutofit/>
          </a:bodyPr>
          <a:lstStyle/>
          <a:p>
            <a:pPr marL="342900" lvl="0" indent="-342900">
              <a:spcBef>
                <a:spcPts val="600"/>
              </a:spcBef>
              <a:spcAft>
                <a:spcPts val="600"/>
              </a:spcAft>
              <a:buFont typeface="Arial"/>
              <a:buChar char="•"/>
            </a:pPr>
            <a:r>
              <a:rPr lang="en-US" sz="2400" dirty="0">
                <a:hlinkClick r:id="rId3"/>
              </a:rPr>
              <a:t>VA Retirement and Financial Literacy Education Program</a:t>
            </a:r>
            <a:r>
              <a:rPr lang="en-US" sz="2400" dirty="0"/>
              <a:t>: Discover tools and information to help Veterans better understand and manage their finances during </a:t>
            </a:r>
            <a:r>
              <a:rPr lang="en-US" sz="2400" dirty="0" smtClean="0"/>
              <a:t>retirement</a:t>
            </a:r>
            <a:endParaRPr lang="en-US" sz="2400" dirty="0"/>
          </a:p>
          <a:p>
            <a:pPr marL="342900" lvl="0" indent="-342900">
              <a:spcBef>
                <a:spcPts val="600"/>
              </a:spcBef>
              <a:spcAft>
                <a:spcPts val="600"/>
              </a:spcAft>
              <a:buFont typeface="Arial"/>
              <a:buChar char="•"/>
            </a:pPr>
            <a:r>
              <a:rPr lang="en-US" sz="2400" dirty="0">
                <a:hlinkClick r:id="rId4"/>
              </a:rPr>
              <a:t>VA eBenefits</a:t>
            </a:r>
            <a:r>
              <a:rPr lang="en-US" sz="2400" dirty="0"/>
              <a:t>: Explore detailed information on topics relevant to older Veterans, including retiree allowances, VA retirement benefits, disability compensation, and health care for </a:t>
            </a:r>
            <a:r>
              <a:rPr lang="en-US" sz="2400" dirty="0" smtClean="0"/>
              <a:t>retirees</a:t>
            </a:r>
            <a:endParaRPr lang="en-US" sz="2400" dirty="0"/>
          </a:p>
          <a:p>
            <a:pPr marL="342900" lvl="0" indent="-342900">
              <a:spcBef>
                <a:spcPts val="600"/>
              </a:spcBef>
              <a:spcAft>
                <a:spcPts val="600"/>
              </a:spcAft>
              <a:buFont typeface="Arial"/>
              <a:buChar char="•"/>
            </a:pPr>
            <a:r>
              <a:rPr lang="en-US" sz="2400" dirty="0">
                <a:hlinkClick r:id="rId5"/>
              </a:rPr>
              <a:t>VA Health Benefits</a:t>
            </a:r>
            <a:r>
              <a:rPr lang="en-US" sz="2400" dirty="0"/>
              <a:t>: Explore the Veterans Health Administration’s medical benefits packages and eligibility </a:t>
            </a:r>
            <a:r>
              <a:rPr lang="en-US" sz="2400" dirty="0" smtClean="0"/>
              <a:t>information</a:t>
            </a:r>
            <a:endParaRPr lang="en-US" sz="2400" dirty="0"/>
          </a:p>
          <a:p>
            <a:pPr marL="342900" lvl="0" indent="-342900">
              <a:spcBef>
                <a:spcPts val="600"/>
              </a:spcBef>
              <a:spcAft>
                <a:spcPts val="600"/>
              </a:spcAft>
              <a:buFont typeface="Arial"/>
              <a:buChar char="•"/>
            </a:pPr>
            <a:r>
              <a:rPr lang="en-US" sz="2400" dirty="0">
                <a:hlinkClick r:id="rId6"/>
              </a:rPr>
              <a:t>Veteran Benefits Administration Locator</a:t>
            </a:r>
            <a:r>
              <a:rPr lang="en-US" sz="2400" dirty="0"/>
              <a:t>: Find the nearest Veterans Benefits Administration regional office to get valuable information about VA benefits and financial </a:t>
            </a:r>
            <a:r>
              <a:rPr lang="en-US" sz="2400" dirty="0" smtClean="0"/>
              <a:t>assistance</a:t>
            </a:r>
            <a:endParaRPr lang="en-US" sz="2400" dirty="0"/>
          </a:p>
        </p:txBody>
      </p:sp>
    </p:spTree>
    <p:extLst>
      <p:ext uri="{BB962C8B-B14F-4D97-AF65-F5344CB8AC3E}">
        <p14:creationId xmlns:p14="http://schemas.microsoft.com/office/powerpoint/2010/main" val="66817386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2753"/>
            <a:ext cx="10744201" cy="896472"/>
          </a:xfrm>
        </p:spPr>
        <p:txBody>
          <a:bodyPr/>
          <a:lstStyle/>
          <a:p>
            <a:r>
              <a:rPr lang="en-US" sz="3400" dirty="0" smtClean="0">
                <a:solidFill>
                  <a:srgbClr val="FFFFFF"/>
                </a:solidFill>
              </a:rPr>
              <a:t>Additional support and </a:t>
            </a:r>
            <a:r>
              <a:rPr lang="en-US" sz="3400" dirty="0">
                <a:solidFill>
                  <a:srgbClr val="FFFFFF"/>
                </a:solidFill>
              </a:rPr>
              <a:t>r</a:t>
            </a:r>
            <a:r>
              <a:rPr lang="en-US" sz="3400" dirty="0" smtClean="0">
                <a:solidFill>
                  <a:srgbClr val="FFFFFF"/>
                </a:solidFill>
              </a:rPr>
              <a:t>esources for LGBTQ Veterans</a:t>
            </a:r>
            <a:endParaRPr lang="en-US" sz="3400" dirty="0">
              <a:solidFill>
                <a:srgbClr val="FFFFFF"/>
              </a:solidFill>
            </a:endParaRPr>
          </a:p>
        </p:txBody>
      </p:sp>
      <p:sp>
        <p:nvSpPr>
          <p:cNvPr id="3" name="Content Placeholder 2"/>
          <p:cNvSpPr>
            <a:spLocks noGrp="1"/>
          </p:cNvSpPr>
          <p:nvPr>
            <p:ph idx="1"/>
          </p:nvPr>
        </p:nvSpPr>
        <p:spPr>
          <a:xfrm>
            <a:off x="609599" y="1281953"/>
            <a:ext cx="10981267" cy="4895010"/>
          </a:xfrm>
        </p:spPr>
        <p:txBody>
          <a:bodyPr>
            <a:normAutofit/>
          </a:bodyPr>
          <a:lstStyle/>
          <a:p>
            <a:pPr marL="342900" lvl="0" indent="-342900">
              <a:spcBef>
                <a:spcPts val="600"/>
              </a:spcBef>
              <a:spcAft>
                <a:spcPts val="600"/>
              </a:spcAft>
              <a:buFont typeface="Arial"/>
              <a:buChar char="•"/>
            </a:pPr>
            <a:r>
              <a:rPr lang="en-US" sz="2400" dirty="0">
                <a:hlinkClick r:id="rId3"/>
              </a:rPr>
              <a:t>VA Office of Diversity and Inclusion</a:t>
            </a:r>
            <a:r>
              <a:rPr lang="en-US" sz="2400" dirty="0"/>
              <a:t>: Learn about VA policies for, and benefits available to, </a:t>
            </a:r>
            <a:r>
              <a:rPr lang="en-US" sz="2400" dirty="0" smtClean="0"/>
              <a:t>LGBT </a:t>
            </a:r>
            <a:r>
              <a:rPr lang="en-US" sz="2400" dirty="0"/>
              <a:t>Veterans and </a:t>
            </a:r>
            <a:r>
              <a:rPr lang="en-US" sz="2400" dirty="0" smtClean="0"/>
              <a:t>employees</a:t>
            </a:r>
            <a:endParaRPr lang="en-US" sz="2400" dirty="0"/>
          </a:p>
          <a:p>
            <a:pPr marL="342900" lvl="0" indent="-342900">
              <a:spcBef>
                <a:spcPts val="600"/>
              </a:spcBef>
              <a:spcAft>
                <a:spcPts val="600"/>
              </a:spcAft>
              <a:buFont typeface="Arial"/>
              <a:buChar char="•"/>
            </a:pPr>
            <a:r>
              <a:rPr lang="en-US" sz="2400" dirty="0">
                <a:hlinkClick r:id="rId4"/>
              </a:rPr>
              <a:t>The Trevor Project</a:t>
            </a:r>
            <a:r>
              <a:rPr lang="en-US" sz="2400" dirty="0"/>
              <a:t>: Find crisis intervention and suicide prevention services for </a:t>
            </a:r>
            <a:r>
              <a:rPr lang="en-US" sz="2400" dirty="0" smtClean="0"/>
              <a:t>LGBT </a:t>
            </a:r>
            <a:r>
              <a:rPr lang="en-US" sz="2400" dirty="0"/>
              <a:t>individuals under age 25. To access support, call the Trevor Lifeline at </a:t>
            </a:r>
            <a:r>
              <a:rPr lang="en-US" sz="2400" dirty="0" smtClean="0"/>
              <a:t/>
            </a:r>
            <a:br>
              <a:rPr lang="en-US" sz="2400" dirty="0" smtClean="0"/>
            </a:br>
            <a:r>
              <a:rPr lang="en-US" sz="2400" dirty="0" smtClean="0"/>
              <a:t>1-866-488-7386</a:t>
            </a:r>
            <a:r>
              <a:rPr lang="en-US" sz="2400" dirty="0"/>
              <a:t>, text the word Trevor to 1-202-304-1200 (standard text messaging rates apply), or </a:t>
            </a:r>
            <a:r>
              <a:rPr lang="en-US" sz="2400" dirty="0">
                <a:hlinkClick r:id="rId5"/>
              </a:rPr>
              <a:t>chat </a:t>
            </a:r>
            <a:r>
              <a:rPr lang="en-US" sz="2400" dirty="0" smtClean="0">
                <a:hlinkClick r:id="rId5"/>
              </a:rPr>
              <a:t>online</a:t>
            </a:r>
            <a:endParaRPr lang="en-US" sz="2400" dirty="0"/>
          </a:p>
          <a:p>
            <a:pPr marL="342900" lvl="0" indent="-342900">
              <a:spcBef>
                <a:spcPts val="600"/>
              </a:spcBef>
              <a:spcAft>
                <a:spcPts val="600"/>
              </a:spcAft>
              <a:buFont typeface="Arial"/>
              <a:buChar char="•"/>
            </a:pPr>
            <a:r>
              <a:rPr lang="en-US" sz="2400" dirty="0">
                <a:hlinkClick r:id="rId6"/>
              </a:rPr>
              <a:t>GLBT National Help Center</a:t>
            </a:r>
            <a:r>
              <a:rPr lang="en-US" sz="2400" dirty="0" smtClean="0"/>
              <a:t>: </a:t>
            </a:r>
            <a:r>
              <a:rPr lang="en-US" sz="2400" dirty="0" smtClean="0">
                <a:solidFill>
                  <a:srgbClr val="003F72"/>
                </a:solidFill>
              </a:rPr>
              <a:t>Access c</a:t>
            </a:r>
            <a:r>
              <a:rPr lang="en-US" sz="2400" dirty="0" smtClean="0"/>
              <a:t>onfidential </a:t>
            </a:r>
            <a:r>
              <a:rPr lang="en-US" sz="2400" dirty="0"/>
              <a:t>peer support for </a:t>
            </a:r>
            <a:r>
              <a:rPr lang="en-US" sz="2400" dirty="0" smtClean="0"/>
              <a:t>LGBT </a:t>
            </a:r>
            <a:r>
              <a:rPr lang="en-US" sz="2400" dirty="0"/>
              <a:t>individuals of all ages. Call the hotline at 1-888-843-4564, or </a:t>
            </a:r>
            <a:r>
              <a:rPr lang="en-US" sz="2400" dirty="0">
                <a:hlinkClick r:id="rId7"/>
              </a:rPr>
              <a:t>chat online</a:t>
            </a:r>
            <a:r>
              <a:rPr lang="en-US" sz="2400" dirty="0"/>
              <a:t> to connect with a caring </a:t>
            </a:r>
            <a:r>
              <a:rPr lang="en-US" sz="2400" dirty="0" smtClean="0"/>
              <a:t>responder</a:t>
            </a:r>
            <a:endParaRPr lang="en-US" sz="2400" dirty="0"/>
          </a:p>
          <a:p>
            <a:pPr marL="342900" lvl="0" indent="-342900">
              <a:spcBef>
                <a:spcPts val="600"/>
              </a:spcBef>
              <a:spcAft>
                <a:spcPts val="600"/>
              </a:spcAft>
              <a:buFont typeface="Arial"/>
              <a:buChar char="•"/>
            </a:pPr>
            <a:r>
              <a:rPr lang="en-US" sz="2400" dirty="0">
                <a:hlinkClick r:id="rId8"/>
              </a:rPr>
              <a:t>American Military Partner Association</a:t>
            </a:r>
            <a:r>
              <a:rPr lang="en-US" sz="2400" dirty="0"/>
              <a:t>: Connect with resources for family and friends of America’s </a:t>
            </a:r>
            <a:r>
              <a:rPr lang="en-US" sz="2400" dirty="0" smtClean="0"/>
              <a:t>LGBT </a:t>
            </a:r>
            <a:r>
              <a:rPr lang="en-US" sz="2400" dirty="0"/>
              <a:t>Service members and Veterans, including confidential support networks, special events, and </a:t>
            </a:r>
            <a:r>
              <a:rPr lang="en-US" sz="2400" dirty="0" smtClean="0"/>
              <a:t>more</a:t>
            </a:r>
            <a:endParaRPr lang="en-US" sz="2400" dirty="0"/>
          </a:p>
        </p:txBody>
      </p:sp>
    </p:spTree>
    <p:extLst>
      <p:ext uri="{BB962C8B-B14F-4D97-AF65-F5344CB8AC3E}">
        <p14:creationId xmlns:p14="http://schemas.microsoft.com/office/powerpoint/2010/main" val="277415955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2753"/>
            <a:ext cx="11582401" cy="896472"/>
          </a:xfrm>
        </p:spPr>
        <p:txBody>
          <a:bodyPr/>
          <a:lstStyle/>
          <a:p>
            <a:r>
              <a:rPr lang="en-US" sz="3200" dirty="0" smtClean="0"/>
              <a:t>Additional support and resources for Veterans who are transitioning </a:t>
            </a:r>
            <a:r>
              <a:rPr lang="en-US" sz="3200" dirty="0"/>
              <a:t>f</a:t>
            </a:r>
            <a:r>
              <a:rPr lang="en-US" sz="3200" dirty="0" smtClean="0"/>
              <a:t>rom </a:t>
            </a:r>
            <a:r>
              <a:rPr lang="en-US" sz="3200" dirty="0"/>
              <a:t>s</a:t>
            </a:r>
            <a:r>
              <a:rPr lang="en-US" sz="3200" dirty="0" smtClean="0"/>
              <a:t>ervice</a:t>
            </a:r>
            <a:endParaRPr lang="en-US" sz="3200" dirty="0"/>
          </a:p>
        </p:txBody>
      </p:sp>
      <p:sp>
        <p:nvSpPr>
          <p:cNvPr id="3" name="Content Placeholder 2"/>
          <p:cNvSpPr>
            <a:spLocks noGrp="1"/>
          </p:cNvSpPr>
          <p:nvPr>
            <p:ph idx="1"/>
          </p:nvPr>
        </p:nvSpPr>
        <p:spPr>
          <a:xfrm>
            <a:off x="609599" y="1281953"/>
            <a:ext cx="10981267" cy="4895010"/>
          </a:xfrm>
        </p:spPr>
        <p:txBody>
          <a:bodyPr>
            <a:normAutofit lnSpcReduction="10000"/>
          </a:bodyPr>
          <a:lstStyle/>
          <a:p>
            <a:pPr marL="342900" lvl="0" indent="-342900">
              <a:spcBef>
                <a:spcPts val="600"/>
              </a:spcBef>
              <a:spcAft>
                <a:spcPts val="600"/>
              </a:spcAft>
              <a:buFont typeface="Arial"/>
              <a:buChar char="•"/>
            </a:pPr>
            <a:r>
              <a:rPr lang="en-US" sz="2400" dirty="0" smtClean="0">
                <a:hlinkClick r:id="rId3"/>
              </a:rPr>
              <a:t>GI </a:t>
            </a:r>
            <a:r>
              <a:rPr lang="en-US" sz="2400" dirty="0">
                <a:hlinkClick r:id="rId3"/>
              </a:rPr>
              <a:t>Bill</a:t>
            </a:r>
            <a:r>
              <a:rPr lang="en-US" sz="2400" baseline="30000" dirty="0"/>
              <a:t>®</a:t>
            </a:r>
            <a:r>
              <a:rPr lang="en-US" sz="2400" dirty="0"/>
              <a:t>: Explor</a:t>
            </a:r>
            <a:r>
              <a:rPr lang="en-US" sz="2400" dirty="0">
                <a:solidFill>
                  <a:srgbClr val="003F72"/>
                </a:solidFill>
              </a:rPr>
              <a:t>e </a:t>
            </a:r>
            <a:r>
              <a:rPr lang="en-US" sz="2400" dirty="0" smtClean="0">
                <a:solidFill>
                  <a:srgbClr val="003F72"/>
                </a:solidFill>
              </a:rPr>
              <a:t>the VA </a:t>
            </a:r>
            <a:r>
              <a:rPr lang="en-US" sz="2400" dirty="0">
                <a:solidFill>
                  <a:srgbClr val="003F72"/>
                </a:solidFill>
              </a:rPr>
              <a:t>tools and resources </a:t>
            </a:r>
            <a:r>
              <a:rPr lang="en-US" sz="2400" dirty="0" smtClean="0">
                <a:solidFill>
                  <a:srgbClr val="003F72"/>
                </a:solidFill>
              </a:rPr>
              <a:t>that can help </a:t>
            </a:r>
            <a:r>
              <a:rPr lang="en-US" sz="2400" dirty="0"/>
              <a:t>Veterans pursue college degrees, on-the-job training, apprenticeships, or </a:t>
            </a:r>
            <a:r>
              <a:rPr lang="en-US" sz="2400" dirty="0" err="1"/>
              <a:t>nondegree</a:t>
            </a:r>
            <a:r>
              <a:rPr lang="en-US" sz="2400" dirty="0"/>
              <a:t> </a:t>
            </a:r>
            <a:r>
              <a:rPr lang="en-US" sz="2400" dirty="0" smtClean="0"/>
              <a:t>programs</a:t>
            </a:r>
            <a:endParaRPr lang="en-US" sz="2400" dirty="0"/>
          </a:p>
          <a:p>
            <a:pPr marL="342900" lvl="0" indent="-342900">
              <a:spcBef>
                <a:spcPts val="600"/>
              </a:spcBef>
              <a:spcAft>
                <a:spcPts val="600"/>
              </a:spcAft>
              <a:buFont typeface="Arial"/>
              <a:buChar char="•"/>
            </a:pPr>
            <a:r>
              <a:rPr lang="en-US" sz="2400" dirty="0">
                <a:hlinkClick r:id="rId4"/>
              </a:rPr>
              <a:t>Moving Forward</a:t>
            </a:r>
            <a:r>
              <a:rPr lang="en-US" sz="2400" dirty="0"/>
              <a:t>: Learn about VA’s free online educational and life-coaching program that teaches problem-solving skills to help transitioning Service members effectively manage life’s </a:t>
            </a:r>
            <a:r>
              <a:rPr lang="en-US" sz="2400" dirty="0" smtClean="0"/>
              <a:t>challenges</a:t>
            </a:r>
            <a:endParaRPr lang="en-US" sz="2400" dirty="0"/>
          </a:p>
          <a:p>
            <a:pPr marL="342900" lvl="0" indent="-342900">
              <a:spcBef>
                <a:spcPts val="600"/>
              </a:spcBef>
              <a:spcAft>
                <a:spcPts val="600"/>
              </a:spcAft>
              <a:buFont typeface="Arial"/>
              <a:buChar char="•"/>
            </a:pPr>
            <a:r>
              <a:rPr lang="en-US" sz="2400" dirty="0">
                <a:hlinkClick r:id="rId5"/>
              </a:rPr>
              <a:t>AfterDeployment</a:t>
            </a:r>
            <a:r>
              <a:rPr lang="en-US" sz="2400" dirty="0"/>
              <a:t>: Access resources to aid the transition process and improve job </a:t>
            </a:r>
            <a:r>
              <a:rPr lang="en-US" sz="2400" dirty="0" smtClean="0"/>
              <a:t>performance</a:t>
            </a:r>
            <a:endParaRPr lang="en-US" sz="2400" dirty="0"/>
          </a:p>
          <a:p>
            <a:pPr marL="342900" lvl="0" indent="-342900">
              <a:spcBef>
                <a:spcPts val="600"/>
              </a:spcBef>
              <a:spcAft>
                <a:spcPts val="600"/>
              </a:spcAft>
              <a:buFont typeface="Arial"/>
              <a:buChar char="•"/>
            </a:pPr>
            <a:r>
              <a:rPr lang="en-US" sz="2400" dirty="0">
                <a:hlinkClick r:id="rId6"/>
              </a:rPr>
              <a:t>Real Warriors</a:t>
            </a:r>
            <a:r>
              <a:rPr lang="en-US" sz="2400" dirty="0"/>
              <a:t>: Explore true stories of Service members who have reached out for support and obtained the help they needed to live </a:t>
            </a:r>
            <a:r>
              <a:rPr lang="en-US" sz="2400" dirty="0" smtClean="0"/>
              <a:t>well</a:t>
            </a:r>
            <a:endParaRPr lang="en-US" sz="2400" dirty="0"/>
          </a:p>
          <a:p>
            <a:pPr marL="342900" lvl="0" indent="-342900">
              <a:spcBef>
                <a:spcPts val="600"/>
              </a:spcBef>
              <a:spcAft>
                <a:spcPts val="600"/>
              </a:spcAft>
              <a:buFont typeface="Arial"/>
              <a:buChar char="•"/>
            </a:pPr>
            <a:r>
              <a:rPr lang="en-US" sz="2400" dirty="0">
                <a:hlinkClick r:id="rId7"/>
              </a:rPr>
              <a:t>inTransition</a:t>
            </a:r>
            <a:r>
              <a:rPr lang="en-US" sz="2400" dirty="0"/>
              <a:t>: Access be­havioral health care support and personal coaching for transitioning Service members and Veterans as they move between health care systems or providers. Enrollment in the program takes just one phone call: </a:t>
            </a:r>
            <a:r>
              <a:rPr lang="en-US" sz="2400" dirty="0" smtClean="0"/>
              <a:t/>
            </a:r>
            <a:br>
              <a:rPr lang="en-US" sz="2400" dirty="0" smtClean="0"/>
            </a:br>
            <a:r>
              <a:rPr lang="en-US" sz="2400" dirty="0" smtClean="0"/>
              <a:t>1-800-424-7877</a:t>
            </a:r>
            <a:endParaRPr lang="en-US" sz="2400" dirty="0"/>
          </a:p>
        </p:txBody>
      </p:sp>
    </p:spTree>
    <p:extLst>
      <p:ext uri="{BB962C8B-B14F-4D97-AF65-F5344CB8AC3E}">
        <p14:creationId xmlns:p14="http://schemas.microsoft.com/office/powerpoint/2010/main" val="371386270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2753"/>
            <a:ext cx="11387668" cy="896472"/>
          </a:xfrm>
        </p:spPr>
        <p:txBody>
          <a:bodyPr/>
          <a:lstStyle/>
          <a:p>
            <a:r>
              <a:rPr lang="en-US" sz="3400" dirty="0" smtClean="0"/>
              <a:t>Additional support and resources for attempt </a:t>
            </a:r>
            <a:r>
              <a:rPr lang="en-US" sz="3400" dirty="0"/>
              <a:t>s</a:t>
            </a:r>
            <a:r>
              <a:rPr lang="en-US" sz="3400" dirty="0" smtClean="0"/>
              <a:t>urvivors</a:t>
            </a:r>
            <a:endParaRPr lang="en-US" sz="3400" dirty="0"/>
          </a:p>
        </p:txBody>
      </p:sp>
      <p:sp>
        <p:nvSpPr>
          <p:cNvPr id="3" name="Content Placeholder 2"/>
          <p:cNvSpPr>
            <a:spLocks noGrp="1"/>
          </p:cNvSpPr>
          <p:nvPr>
            <p:ph idx="1"/>
          </p:nvPr>
        </p:nvSpPr>
        <p:spPr>
          <a:xfrm>
            <a:off x="609599" y="1281953"/>
            <a:ext cx="11004332" cy="5202930"/>
          </a:xfrm>
        </p:spPr>
        <p:txBody>
          <a:bodyPr>
            <a:noAutofit/>
          </a:bodyPr>
          <a:lstStyle/>
          <a:p>
            <a:pPr marL="342900" lvl="0" indent="-342900">
              <a:spcBef>
                <a:spcPts val="600"/>
              </a:spcBef>
              <a:spcAft>
                <a:spcPts val="600"/>
              </a:spcAft>
              <a:buFont typeface="Arial"/>
              <a:buChar char="•"/>
            </a:pPr>
            <a:r>
              <a:rPr lang="en-US" sz="2200" dirty="0" smtClean="0">
                <a:hlinkClick r:id="rId3"/>
              </a:rPr>
              <a:t>“</a:t>
            </a:r>
            <a:r>
              <a:rPr lang="en-US" sz="2200" dirty="0">
                <a:hlinkClick r:id="rId3"/>
              </a:rPr>
              <a:t>Information and Support After a Suicide Attempt”</a:t>
            </a:r>
            <a:r>
              <a:rPr lang="en-US" sz="2200" dirty="0"/>
              <a:t>: Explore a wide range of resources to support Veterans and their families following a suicide </a:t>
            </a:r>
            <a:r>
              <a:rPr lang="en-US" sz="2200" dirty="0" smtClean="0">
                <a:solidFill>
                  <a:srgbClr val="003F72"/>
                </a:solidFill>
              </a:rPr>
              <a:t>attempt (From VA)</a:t>
            </a:r>
            <a:endParaRPr lang="en-US" sz="2200" dirty="0">
              <a:solidFill>
                <a:srgbClr val="003F72"/>
              </a:solidFill>
            </a:endParaRPr>
          </a:p>
          <a:p>
            <a:pPr marL="342900" lvl="0" indent="-342900">
              <a:spcBef>
                <a:spcPts val="600"/>
              </a:spcBef>
              <a:spcAft>
                <a:spcPts val="600"/>
              </a:spcAft>
              <a:buFont typeface="Arial"/>
              <a:buChar char="•"/>
            </a:pPr>
            <a:r>
              <a:rPr lang="en-US" sz="2200" dirty="0"/>
              <a:t>“After an Attempt” </a:t>
            </a:r>
            <a:r>
              <a:rPr lang="en-US" sz="2200" dirty="0">
                <a:hlinkClick r:id="rId4"/>
              </a:rPr>
              <a:t>guide for survivors</a:t>
            </a:r>
            <a:r>
              <a:rPr lang="en-US" sz="2200" dirty="0"/>
              <a:t> of a suicide attempt: Find support for beginning the emotional healing </a:t>
            </a:r>
            <a:r>
              <a:rPr lang="en-US" sz="2200" dirty="0">
                <a:solidFill>
                  <a:srgbClr val="003F72"/>
                </a:solidFill>
              </a:rPr>
              <a:t>process and addressing suicidal </a:t>
            </a:r>
            <a:r>
              <a:rPr lang="en-US" sz="2200" dirty="0" smtClean="0">
                <a:solidFill>
                  <a:srgbClr val="003F72"/>
                </a:solidFill>
              </a:rPr>
              <a:t>thoughts (From </a:t>
            </a:r>
            <a:r>
              <a:rPr lang="en-US" sz="2200" dirty="0">
                <a:solidFill>
                  <a:srgbClr val="003F72"/>
                </a:solidFill>
              </a:rPr>
              <a:t>the U.S. Department of Health and Human </a:t>
            </a:r>
            <a:r>
              <a:rPr lang="en-US" sz="2200" dirty="0" smtClean="0">
                <a:solidFill>
                  <a:srgbClr val="003F72"/>
                </a:solidFill>
              </a:rPr>
              <a:t>Services)</a:t>
            </a:r>
            <a:endParaRPr lang="en-US" sz="2200" dirty="0">
              <a:solidFill>
                <a:srgbClr val="003F72"/>
              </a:solidFill>
            </a:endParaRPr>
          </a:p>
          <a:p>
            <a:pPr marL="342900" lvl="0" indent="-342900">
              <a:spcBef>
                <a:spcPts val="600"/>
              </a:spcBef>
              <a:spcAft>
                <a:spcPts val="600"/>
              </a:spcAft>
              <a:buFont typeface="Arial"/>
              <a:buChar char="•"/>
            </a:pPr>
            <a:r>
              <a:rPr lang="en-US" sz="2200" dirty="0"/>
              <a:t>“After an Attempt” </a:t>
            </a:r>
            <a:r>
              <a:rPr lang="en-US" sz="2200" dirty="0">
                <a:hlinkClick r:id="rId5"/>
              </a:rPr>
              <a:t>guide for family members</a:t>
            </a:r>
            <a:r>
              <a:rPr lang="en-US" sz="2200" dirty="0" smtClean="0"/>
              <a:t>: Discover </a:t>
            </a:r>
            <a:r>
              <a:rPr lang="en-US" sz="2200" dirty="0"/>
              <a:t>support and resources for family members </a:t>
            </a:r>
            <a:r>
              <a:rPr lang="en-US" sz="2200" dirty="0" smtClean="0"/>
              <a:t>after a loved one’s suicide </a:t>
            </a:r>
            <a:r>
              <a:rPr lang="en-US" sz="2200" dirty="0" smtClean="0">
                <a:solidFill>
                  <a:srgbClr val="003F72"/>
                </a:solidFill>
              </a:rPr>
              <a:t>attempt (From </a:t>
            </a:r>
            <a:r>
              <a:rPr lang="en-US" sz="2200" dirty="0">
                <a:solidFill>
                  <a:srgbClr val="003F72"/>
                </a:solidFill>
              </a:rPr>
              <a:t>the U.S. Department of Health and Human </a:t>
            </a:r>
            <a:r>
              <a:rPr lang="en-US" sz="2200" dirty="0" smtClean="0">
                <a:solidFill>
                  <a:srgbClr val="003F72"/>
                </a:solidFill>
              </a:rPr>
              <a:t>Services)</a:t>
            </a:r>
            <a:endParaRPr lang="en-US" sz="2200" dirty="0">
              <a:solidFill>
                <a:srgbClr val="003F72"/>
              </a:solidFill>
            </a:endParaRPr>
          </a:p>
          <a:p>
            <a:pPr marL="342900" lvl="0" indent="-342900">
              <a:spcBef>
                <a:spcPts val="600"/>
              </a:spcBef>
              <a:spcAft>
                <a:spcPts val="600"/>
              </a:spcAft>
              <a:buFont typeface="Arial"/>
              <a:buChar char="•"/>
            </a:pPr>
            <a:r>
              <a:rPr lang="en-US" sz="2200" dirty="0"/>
              <a:t>“After an Attempt” </a:t>
            </a:r>
            <a:r>
              <a:rPr lang="en-US" sz="2200" dirty="0">
                <a:hlinkClick r:id="rId6" invalidUrl="http://www.legacy.montevallo.edu/asparc/AttemptSurvivors/FileDirectory/After a Suicide Attempt - Suicide Prevention Council.pdf"/>
              </a:rPr>
              <a:t>guide</a:t>
            </a:r>
            <a:r>
              <a:rPr lang="en-US" sz="2200" dirty="0"/>
              <a:t>: </a:t>
            </a:r>
            <a:r>
              <a:rPr lang="en-US" sz="2200" dirty="0" smtClean="0"/>
              <a:t>Support for attempt survivors  and information about how to take care of yourself after </a:t>
            </a:r>
            <a:r>
              <a:rPr lang="en-US" sz="2200" dirty="0" smtClean="0">
                <a:solidFill>
                  <a:srgbClr val="003F72"/>
                </a:solidFill>
              </a:rPr>
              <a:t>an attempt (From </a:t>
            </a:r>
            <a:r>
              <a:rPr lang="en-US" sz="2200" dirty="0">
                <a:solidFill>
                  <a:srgbClr val="003F72"/>
                </a:solidFill>
              </a:rPr>
              <a:t>the Suicide Prevention </a:t>
            </a:r>
            <a:r>
              <a:rPr lang="en-US" sz="2200" dirty="0" smtClean="0">
                <a:solidFill>
                  <a:srgbClr val="003F72"/>
                </a:solidFill>
              </a:rPr>
              <a:t>Council)</a:t>
            </a:r>
            <a:endParaRPr lang="en-US" sz="2200" dirty="0">
              <a:solidFill>
                <a:srgbClr val="003F72"/>
              </a:solidFill>
            </a:endParaRPr>
          </a:p>
          <a:p>
            <a:pPr marL="342900" lvl="0" indent="-342900">
              <a:spcBef>
                <a:spcPts val="600"/>
              </a:spcBef>
              <a:spcAft>
                <a:spcPts val="600"/>
              </a:spcAft>
              <a:buFont typeface="Arial"/>
              <a:buChar char="•"/>
            </a:pPr>
            <a:r>
              <a:rPr lang="en-US" sz="2200" dirty="0">
                <a:hlinkClick r:id="rId7"/>
              </a:rPr>
              <a:t>Rocky Mountain MIRECC for Suicide Prevention</a:t>
            </a:r>
            <a:r>
              <a:rPr lang="en-US" sz="2200" dirty="0"/>
              <a:t>: Explore resources for Veterans, Service members, and their families in dealing with suicide and suicidal behavior, including </a:t>
            </a:r>
            <a:r>
              <a:rPr lang="en-US" sz="2200" dirty="0">
                <a:hlinkClick r:id="rId8"/>
              </a:rPr>
              <a:t>guides</a:t>
            </a:r>
            <a:r>
              <a:rPr lang="en-US" sz="2200" dirty="0"/>
              <a:t> for talking to </a:t>
            </a:r>
            <a:r>
              <a:rPr lang="en-US" sz="2200" dirty="0" smtClean="0"/>
              <a:t>children </a:t>
            </a:r>
            <a:r>
              <a:rPr lang="en-US" sz="2200" dirty="0"/>
              <a:t>about a family member’s suicide </a:t>
            </a:r>
            <a:r>
              <a:rPr lang="en-US" sz="2200" dirty="0" smtClean="0"/>
              <a:t>attempt</a:t>
            </a:r>
            <a:endParaRPr lang="en-US" sz="2200" dirty="0"/>
          </a:p>
        </p:txBody>
      </p:sp>
    </p:spTree>
    <p:extLst>
      <p:ext uri="{BB962C8B-B14F-4D97-AF65-F5344CB8AC3E}">
        <p14:creationId xmlns:p14="http://schemas.microsoft.com/office/powerpoint/2010/main" val="341415499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281953"/>
            <a:ext cx="10981267" cy="4895010"/>
          </a:xfrm>
        </p:spPr>
        <p:txBody>
          <a:bodyPr anchor="ctr">
            <a:normAutofit/>
          </a:bodyPr>
          <a:lstStyle/>
          <a:p>
            <a:pPr lvl="0" algn="ctr">
              <a:spcBef>
                <a:spcPts val="600"/>
              </a:spcBef>
              <a:spcAft>
                <a:spcPts val="600"/>
              </a:spcAft>
            </a:pPr>
            <a:r>
              <a:rPr lang="en-US" sz="3200" dirty="0" smtClean="0"/>
              <a:t>For more information, the full toolkit </a:t>
            </a:r>
            <a:r>
              <a:rPr lang="en-US" sz="3200" dirty="0"/>
              <a:t>is available online at </a:t>
            </a:r>
            <a:r>
              <a:rPr lang="en-US" sz="3200" dirty="0" smtClean="0">
                <a:hlinkClick r:id="rId3"/>
              </a:rPr>
              <a:t>www.VeteransCrisisLine.net/starttheconversation</a:t>
            </a:r>
            <a:r>
              <a:rPr lang="en-US" sz="3200" dirty="0" smtClean="0"/>
              <a:t> </a:t>
            </a:r>
            <a:endParaRPr lang="en-US" sz="3200" dirty="0"/>
          </a:p>
        </p:txBody>
      </p:sp>
      <p:sp>
        <p:nvSpPr>
          <p:cNvPr id="2" name="Title 1"/>
          <p:cNvSpPr>
            <a:spLocks noGrp="1"/>
          </p:cNvSpPr>
          <p:nvPr>
            <p:ph type="title"/>
          </p:nvPr>
        </p:nvSpPr>
        <p:spPr/>
        <p:txBody>
          <a:bodyPr/>
          <a:lstStyle/>
          <a:p>
            <a:r>
              <a:rPr lang="en-US" dirty="0" smtClean="0"/>
              <a:t>For More</a:t>
            </a:r>
            <a:r>
              <a:rPr lang="en-US" baseline="0" dirty="0" smtClean="0"/>
              <a:t> Information</a:t>
            </a:r>
            <a:endParaRPr lang="en-US" dirty="0"/>
          </a:p>
        </p:txBody>
      </p:sp>
    </p:spTree>
    <p:extLst>
      <p:ext uri="{BB962C8B-B14F-4D97-AF65-F5344CB8AC3E}">
        <p14:creationId xmlns:p14="http://schemas.microsoft.com/office/powerpoint/2010/main" val="29008690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09599" y="62753"/>
            <a:ext cx="11387668" cy="896472"/>
          </a:xfrm>
        </p:spPr>
        <p:txBody>
          <a:bodyPr/>
          <a:lstStyle/>
          <a:p>
            <a:r>
              <a:rPr lang="en-US" sz="3400" dirty="0" smtClean="0"/>
              <a:t>Contact your </a:t>
            </a:r>
            <a:r>
              <a:rPr lang="en-US" sz="3400" dirty="0"/>
              <a:t>l</a:t>
            </a:r>
            <a:r>
              <a:rPr lang="en-US" sz="3400" dirty="0" smtClean="0"/>
              <a:t>ocal VA Suicide Prevention Coordinator</a:t>
            </a:r>
            <a:endParaRPr lang="en-US" sz="3400" dirty="0"/>
          </a:p>
        </p:txBody>
      </p:sp>
      <p:sp>
        <p:nvSpPr>
          <p:cNvPr id="3" name="Content Placeholder 2"/>
          <p:cNvSpPr>
            <a:spLocks noGrp="1"/>
          </p:cNvSpPr>
          <p:nvPr>
            <p:ph idx="1"/>
          </p:nvPr>
        </p:nvSpPr>
        <p:spPr>
          <a:xfrm>
            <a:off x="609599" y="1281953"/>
            <a:ext cx="10981267" cy="4895010"/>
          </a:xfrm>
        </p:spPr>
        <p:txBody>
          <a:bodyPr anchor="ctr">
            <a:normAutofit/>
          </a:bodyPr>
          <a:lstStyle/>
          <a:p>
            <a:pPr lvl="0" algn="ctr">
              <a:spcBef>
                <a:spcPts val="600"/>
              </a:spcBef>
              <a:spcAft>
                <a:spcPts val="600"/>
              </a:spcAft>
            </a:pPr>
            <a:r>
              <a:rPr lang="en-US" sz="3200" dirty="0" smtClean="0"/>
              <a:t>Name:</a:t>
            </a:r>
          </a:p>
          <a:p>
            <a:pPr lvl="0" algn="ctr">
              <a:spcBef>
                <a:spcPts val="600"/>
              </a:spcBef>
              <a:spcAft>
                <a:spcPts val="600"/>
              </a:spcAft>
            </a:pPr>
            <a:r>
              <a:rPr lang="en-US" sz="3200" dirty="0" smtClean="0"/>
              <a:t>Phone Number:</a:t>
            </a:r>
          </a:p>
          <a:p>
            <a:pPr lvl="0" algn="ctr">
              <a:spcBef>
                <a:spcPts val="600"/>
              </a:spcBef>
              <a:spcAft>
                <a:spcPts val="600"/>
              </a:spcAft>
            </a:pPr>
            <a:r>
              <a:rPr lang="en-US" sz="3200" dirty="0" smtClean="0"/>
              <a:t>Email: </a:t>
            </a:r>
            <a:endParaRPr lang="en-US" sz="3200" dirty="0"/>
          </a:p>
          <a:p>
            <a:pPr lvl="0">
              <a:spcBef>
                <a:spcPts val="600"/>
              </a:spcBef>
              <a:spcAft>
                <a:spcPts val="600"/>
              </a:spcAft>
            </a:pPr>
            <a:endParaRPr lang="en-US" sz="3200" dirty="0"/>
          </a:p>
        </p:txBody>
      </p:sp>
    </p:spTree>
    <p:extLst>
      <p:ext uri="{BB962C8B-B14F-4D97-AF65-F5344CB8AC3E}">
        <p14:creationId xmlns:p14="http://schemas.microsoft.com/office/powerpoint/2010/main" val="27798000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524000" y="2810106"/>
            <a:ext cx="9144000" cy="1211766"/>
          </a:xfrm>
        </p:spPr>
        <p:txBody>
          <a:bodyPr>
            <a:normAutofit/>
          </a:bodyPr>
          <a:lstStyle/>
          <a:p>
            <a:pPr rtl="0" eaLnBrk="1" latinLnBrk="0" hangingPunct="1"/>
            <a:r>
              <a:rPr lang="en-US" sz="3600" kern="1200" dirty="0" smtClean="0">
                <a:solidFill>
                  <a:srgbClr val="FFFFFF"/>
                </a:solidFill>
                <a:effectLst/>
                <a:ea typeface="Georgia" charset="0"/>
                <a:cs typeface="Georgia" charset="0"/>
              </a:rPr>
              <a:t>Risk and Protective Factors </a:t>
            </a:r>
            <a:endParaRPr lang="en-US" sz="3600" dirty="0" smtClean="0">
              <a:effectLst/>
            </a:endParaRPr>
          </a:p>
          <a:p>
            <a:endParaRPr lang="en-US" dirty="0"/>
          </a:p>
        </p:txBody>
      </p:sp>
      <p:sp>
        <p:nvSpPr>
          <p:cNvPr id="6" name="Subtitle 5"/>
          <p:cNvSpPr>
            <a:spLocks noGrp="1"/>
          </p:cNvSpPr>
          <p:nvPr>
            <p:ph type="subTitle" idx="1"/>
          </p:nvPr>
        </p:nvSpPr>
        <p:spPr/>
        <p:txBody>
          <a:bodyPr>
            <a:normAutofit/>
          </a:bodyPr>
          <a:lstStyle/>
          <a:p>
            <a:r>
              <a:rPr lang="en-US" sz="2800" dirty="0">
                <a:latin typeface="Calibri"/>
                <a:cs typeface="Calibri"/>
              </a:rPr>
              <a:t>Information about risk factors for Veterans and why they may experience higher rates of crisis</a:t>
            </a:r>
          </a:p>
        </p:txBody>
      </p:sp>
    </p:spTree>
    <p:extLst>
      <p:ext uri="{BB962C8B-B14F-4D97-AF65-F5344CB8AC3E}">
        <p14:creationId xmlns:p14="http://schemas.microsoft.com/office/powerpoint/2010/main" val="35243101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948" y="62753"/>
            <a:ext cx="10744852" cy="896472"/>
          </a:xfrm>
        </p:spPr>
        <p:txBody>
          <a:bodyPr/>
          <a:lstStyle/>
          <a:p>
            <a:r>
              <a:rPr lang="en-US" sz="3600" dirty="0" smtClean="0"/>
              <a:t>Factors that may contribute to increased risk</a:t>
            </a:r>
            <a:endParaRPr lang="en-US" sz="3600" dirty="0"/>
          </a:p>
        </p:txBody>
      </p:sp>
      <p:sp>
        <p:nvSpPr>
          <p:cNvPr id="3" name="Content Placeholder 2"/>
          <p:cNvSpPr>
            <a:spLocks noGrp="1"/>
          </p:cNvSpPr>
          <p:nvPr>
            <p:ph idx="1"/>
          </p:nvPr>
        </p:nvSpPr>
        <p:spPr>
          <a:xfrm>
            <a:off x="608948" y="1281953"/>
            <a:ext cx="10971033" cy="4895010"/>
          </a:xfrm>
        </p:spPr>
        <p:txBody>
          <a:bodyPr>
            <a:normAutofit/>
          </a:bodyPr>
          <a:lstStyle/>
          <a:p>
            <a:pPr marL="342900" lvl="0" indent="-342900">
              <a:spcBef>
                <a:spcPts val="600"/>
              </a:spcBef>
              <a:spcAft>
                <a:spcPts val="600"/>
              </a:spcAft>
              <a:buFont typeface="Arial"/>
              <a:buChar char="•"/>
            </a:pPr>
            <a:r>
              <a:rPr lang="en-US" sz="2200" dirty="0" smtClean="0"/>
              <a:t>Male </a:t>
            </a:r>
            <a:r>
              <a:rPr lang="en-US" sz="2200" dirty="0"/>
              <a:t>gender </a:t>
            </a:r>
            <a:endParaRPr lang="en-US" sz="2200" dirty="0" smtClean="0"/>
          </a:p>
          <a:p>
            <a:pPr marL="342900" lvl="0" indent="-342900">
              <a:spcBef>
                <a:spcPts val="600"/>
              </a:spcBef>
              <a:spcAft>
                <a:spcPts val="600"/>
              </a:spcAft>
              <a:buFont typeface="Arial"/>
              <a:buChar char="•"/>
            </a:pPr>
            <a:r>
              <a:rPr lang="en-US" sz="2200" dirty="0" smtClean="0"/>
              <a:t>Previous </a:t>
            </a:r>
            <a:r>
              <a:rPr lang="en-US" sz="2200" dirty="0"/>
              <a:t>suicidal behavior</a:t>
            </a:r>
          </a:p>
          <a:p>
            <a:pPr marL="342900" lvl="0" indent="-342900">
              <a:spcBef>
                <a:spcPts val="600"/>
              </a:spcBef>
              <a:spcAft>
                <a:spcPts val="600"/>
              </a:spcAft>
              <a:buFont typeface="Arial"/>
              <a:buChar char="•"/>
            </a:pPr>
            <a:r>
              <a:rPr lang="en-US" sz="2200" dirty="0" smtClean="0"/>
              <a:t>Recent </a:t>
            </a:r>
            <a:r>
              <a:rPr lang="en-US" sz="2200" dirty="0"/>
              <a:t>tragedy or loss</a:t>
            </a:r>
          </a:p>
          <a:p>
            <a:pPr marL="342900" lvl="0" indent="-342900">
              <a:spcBef>
                <a:spcPts val="600"/>
              </a:spcBef>
              <a:spcAft>
                <a:spcPts val="600"/>
              </a:spcAft>
              <a:buFont typeface="Arial"/>
              <a:buChar char="•"/>
            </a:pPr>
            <a:r>
              <a:rPr lang="en-US" sz="2200" dirty="0" smtClean="0"/>
              <a:t>Serious </a:t>
            </a:r>
            <a:r>
              <a:rPr lang="en-US" sz="2200" dirty="0"/>
              <a:t>or chronic medical condition or illness</a:t>
            </a:r>
          </a:p>
          <a:p>
            <a:pPr marL="342900" lvl="0" indent="-342900">
              <a:spcBef>
                <a:spcPts val="600"/>
              </a:spcBef>
              <a:spcAft>
                <a:spcPts val="600"/>
              </a:spcAft>
              <a:buFont typeface="Arial"/>
              <a:buChar char="•"/>
            </a:pPr>
            <a:r>
              <a:rPr lang="en-US" sz="2200" dirty="0"/>
              <a:t>Sleep deprivation </a:t>
            </a:r>
          </a:p>
          <a:p>
            <a:pPr marL="342900" lvl="0" indent="-342900">
              <a:spcBef>
                <a:spcPts val="600"/>
              </a:spcBef>
              <a:spcAft>
                <a:spcPts val="600"/>
              </a:spcAft>
              <a:buFont typeface="Arial"/>
              <a:buChar char="•"/>
            </a:pPr>
            <a:r>
              <a:rPr lang="en-US" sz="2200" dirty="0"/>
              <a:t>Access to lethal means, such as a firearm or pills </a:t>
            </a:r>
          </a:p>
          <a:p>
            <a:pPr marL="342900" lvl="0" indent="-342900">
              <a:spcBef>
                <a:spcPts val="600"/>
              </a:spcBef>
              <a:spcAft>
                <a:spcPts val="600"/>
              </a:spcAft>
              <a:buFont typeface="Arial"/>
              <a:buChar char="•"/>
            </a:pPr>
            <a:r>
              <a:rPr lang="en-US" sz="2200" dirty="0"/>
              <a:t>History of abuse or trauma </a:t>
            </a:r>
          </a:p>
          <a:p>
            <a:pPr marL="342900" lvl="0" indent="-342900">
              <a:spcBef>
                <a:spcPts val="600"/>
              </a:spcBef>
              <a:spcAft>
                <a:spcPts val="600"/>
              </a:spcAft>
              <a:buFont typeface="Arial"/>
              <a:buChar char="•"/>
            </a:pPr>
            <a:r>
              <a:rPr lang="en-US" sz="2200" dirty="0"/>
              <a:t>Family history of suicide </a:t>
            </a:r>
          </a:p>
          <a:p>
            <a:pPr marL="342900" lvl="0" indent="-342900">
              <a:spcBef>
                <a:spcPts val="600"/>
              </a:spcBef>
              <a:spcAft>
                <a:spcPts val="600"/>
              </a:spcAft>
              <a:buFont typeface="Arial"/>
              <a:buChar char="•"/>
            </a:pPr>
            <a:r>
              <a:rPr lang="en-US" sz="2200" dirty="0"/>
              <a:t>Family history of depression or mental illness</a:t>
            </a:r>
          </a:p>
          <a:p>
            <a:pPr marL="342900" lvl="0" indent="-342900">
              <a:spcBef>
                <a:spcPts val="600"/>
              </a:spcBef>
              <a:spcAft>
                <a:spcPts val="600"/>
              </a:spcAft>
              <a:buFont typeface="Arial"/>
              <a:buChar char="•"/>
            </a:pPr>
            <a:r>
              <a:rPr lang="en-US" sz="2200" dirty="0"/>
              <a:t>Family history of substance misuse </a:t>
            </a:r>
          </a:p>
        </p:txBody>
      </p:sp>
    </p:spTree>
    <p:extLst>
      <p:ext uri="{BB962C8B-B14F-4D97-AF65-F5344CB8AC3E}">
        <p14:creationId xmlns:p14="http://schemas.microsoft.com/office/powerpoint/2010/main" val="34939441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065" y="62753"/>
            <a:ext cx="10735735" cy="896472"/>
          </a:xfrm>
        </p:spPr>
        <p:txBody>
          <a:bodyPr/>
          <a:lstStyle/>
          <a:p>
            <a:r>
              <a:rPr lang="en-US" sz="3600" dirty="0" smtClean="0"/>
              <a:t>Risk factors – firearms</a:t>
            </a:r>
            <a:endParaRPr lang="en-US" sz="3600" dirty="0"/>
          </a:p>
        </p:txBody>
      </p:sp>
      <p:pic>
        <p:nvPicPr>
          <p:cNvPr id="4" name="Content Placeholder 3" descr="Nearly 7 out of every 10 Veteran deaths by suicide are the result of firearm injuries, according to The Department of Veterans Affairs, 2016&#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57" y="1075797"/>
            <a:ext cx="12187486" cy="5782201"/>
          </a:xfrm>
        </p:spPr>
      </p:pic>
    </p:spTree>
    <p:extLst>
      <p:ext uri="{BB962C8B-B14F-4D97-AF65-F5344CB8AC3E}">
        <p14:creationId xmlns:p14="http://schemas.microsoft.com/office/powerpoint/2010/main" val="217685249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VA SP Color Set">
      <a:dk1>
        <a:srgbClr val="000000"/>
      </a:dk1>
      <a:lt1>
        <a:srgbClr val="FFFFFF"/>
      </a:lt1>
      <a:dk2>
        <a:srgbClr val="003F72"/>
      </a:dk2>
      <a:lt2>
        <a:srgbClr val="C1B8AF"/>
      </a:lt2>
      <a:accent1>
        <a:srgbClr val="0096C9"/>
      </a:accent1>
      <a:accent2>
        <a:srgbClr val="BC6124"/>
      </a:accent2>
      <a:accent3>
        <a:srgbClr val="55565A"/>
      </a:accent3>
      <a:accent4>
        <a:srgbClr val="F3E4B2"/>
      </a:accent4>
      <a:accent5>
        <a:srgbClr val="0A5D66"/>
      </a:accent5>
      <a:accent6>
        <a:srgbClr val="A3A467"/>
      </a:accent6>
      <a:hlink>
        <a:srgbClr val="0096C9"/>
      </a:hlink>
      <a:folHlink>
        <a:srgbClr val="7EA0C4"/>
      </a:folHlink>
    </a:clrScheme>
    <a:fontScheme name="Georgia">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VA SP Color Set">
      <a:dk1>
        <a:srgbClr val="000000"/>
      </a:dk1>
      <a:lt1>
        <a:srgbClr val="FFFFFF"/>
      </a:lt1>
      <a:dk2>
        <a:srgbClr val="003F72"/>
      </a:dk2>
      <a:lt2>
        <a:srgbClr val="C1B8AF"/>
      </a:lt2>
      <a:accent1>
        <a:srgbClr val="0096C9"/>
      </a:accent1>
      <a:accent2>
        <a:srgbClr val="BC6124"/>
      </a:accent2>
      <a:accent3>
        <a:srgbClr val="55565A"/>
      </a:accent3>
      <a:accent4>
        <a:srgbClr val="F3E4B2"/>
      </a:accent4>
      <a:accent5>
        <a:srgbClr val="0A5D66"/>
      </a:accent5>
      <a:accent6>
        <a:srgbClr val="A3A467"/>
      </a:accent6>
      <a:hlink>
        <a:srgbClr val="0096C9"/>
      </a:hlink>
      <a:folHlink>
        <a:srgbClr val="7EA0C4"/>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VA SP Color Set">
      <a:dk1>
        <a:srgbClr val="000000"/>
      </a:dk1>
      <a:lt1>
        <a:srgbClr val="FFFFFF"/>
      </a:lt1>
      <a:dk2>
        <a:srgbClr val="003F72"/>
      </a:dk2>
      <a:lt2>
        <a:srgbClr val="C1B8AF"/>
      </a:lt2>
      <a:accent1>
        <a:srgbClr val="0096C9"/>
      </a:accent1>
      <a:accent2>
        <a:srgbClr val="BC6124"/>
      </a:accent2>
      <a:accent3>
        <a:srgbClr val="55565A"/>
      </a:accent3>
      <a:accent4>
        <a:srgbClr val="F3E4B2"/>
      </a:accent4>
      <a:accent5>
        <a:srgbClr val="0A5D66"/>
      </a:accent5>
      <a:accent6>
        <a:srgbClr val="A3A467"/>
      </a:accent6>
      <a:hlink>
        <a:srgbClr val="0096C9"/>
      </a:hlink>
      <a:folHlink>
        <a:srgbClr val="7EA0C4"/>
      </a:folHlink>
    </a:clrScheme>
    <a:fontScheme name="Georgia">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VA SP Color Set">
      <a:dk1>
        <a:srgbClr val="000000"/>
      </a:dk1>
      <a:lt1>
        <a:srgbClr val="FFFFFF"/>
      </a:lt1>
      <a:dk2>
        <a:srgbClr val="003F72"/>
      </a:dk2>
      <a:lt2>
        <a:srgbClr val="C1B8AF"/>
      </a:lt2>
      <a:accent1>
        <a:srgbClr val="0096C9"/>
      </a:accent1>
      <a:accent2>
        <a:srgbClr val="BC6124"/>
      </a:accent2>
      <a:accent3>
        <a:srgbClr val="55565A"/>
      </a:accent3>
      <a:accent4>
        <a:srgbClr val="F3E4B2"/>
      </a:accent4>
      <a:accent5>
        <a:srgbClr val="0A5D66"/>
      </a:accent5>
      <a:accent6>
        <a:srgbClr val="A3A467"/>
      </a:accent6>
      <a:hlink>
        <a:srgbClr val="0096C9"/>
      </a:hlink>
      <a:folHlink>
        <a:srgbClr val="7EA0C4"/>
      </a:folHlink>
    </a:clrScheme>
    <a:fontScheme name="Georgia">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22878</TotalTime>
  <Words>7788</Words>
  <Application>Microsoft Macintosh PowerPoint</Application>
  <PresentationFormat>Widescreen</PresentationFormat>
  <Paragraphs>889</Paragraphs>
  <Slides>66</Slides>
  <Notes>65</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66</vt:i4>
      </vt:variant>
    </vt:vector>
  </HeadingPairs>
  <TitlesOfParts>
    <vt:vector size="73" baseType="lpstr">
      <vt:lpstr>Calibri</vt:lpstr>
      <vt:lpstr>Georgia</vt:lpstr>
      <vt:lpstr>Arial</vt:lpstr>
      <vt:lpstr>Office Theme</vt:lpstr>
      <vt:lpstr>Custom Design</vt:lpstr>
      <vt:lpstr>1_Custom Design</vt:lpstr>
      <vt:lpstr>2_Custom Design</vt:lpstr>
      <vt:lpstr>Start the Conversation New Tools for Veteran Suicide Prevention</vt:lpstr>
      <vt:lpstr>DELETE THIS SLIDE – Slide Deck “How-to” Guide</vt:lpstr>
      <vt:lpstr>Introduction</vt:lpstr>
      <vt:lpstr>Resources are available to help start the conversation</vt:lpstr>
      <vt:lpstr>Customize the toolkit for Veterans and intermediaries</vt:lpstr>
      <vt:lpstr>VA has developed a network of support for Veterans</vt:lpstr>
      <vt:lpstr>Risk and Protective Factors  </vt:lpstr>
      <vt:lpstr>Factors that may contribute to increased risk</vt:lpstr>
      <vt:lpstr>Risk factors – firearms</vt:lpstr>
      <vt:lpstr>Risk factors – aging Veterans</vt:lpstr>
      <vt:lpstr>Risk factors – women Veterans</vt:lpstr>
      <vt:lpstr>Risk factors – attempt survivors</vt:lpstr>
      <vt:lpstr>Protective factors can help prevent a crisis</vt:lpstr>
      <vt:lpstr>Warning Signs </vt:lpstr>
      <vt:lpstr>Know the warning signs of a mental health crisis</vt:lpstr>
      <vt:lpstr>Common Conditions and Experiences </vt:lpstr>
      <vt:lpstr>TBI and suicide prevention</vt:lpstr>
      <vt:lpstr>Untreated TBI can affect mental health</vt:lpstr>
      <vt:lpstr>TBI can be successfully treated</vt:lpstr>
      <vt:lpstr>It’s possible to manage TBI symptoms</vt:lpstr>
      <vt:lpstr>Chronic pain and suicide prevention</vt:lpstr>
      <vt:lpstr>Chronic pain can be dealt with in a variety of ways</vt:lpstr>
      <vt:lpstr>Substance misuse and suicide prevention</vt:lpstr>
      <vt:lpstr>Substance misuse and suicide prevention</vt:lpstr>
      <vt:lpstr>Veteran PTSD and suicide prevention</vt:lpstr>
      <vt:lpstr>Recognizing signs of PTSD is the first step to recovery</vt:lpstr>
      <vt:lpstr>Every day, Veterans with PTSD get better</vt:lpstr>
      <vt:lpstr>What does depression look like? </vt:lpstr>
      <vt:lpstr>Depression shows itself in several ways</vt:lpstr>
      <vt:lpstr>Depression can be effectively treated</vt:lpstr>
      <vt:lpstr>Signs to look for when transitioning from service</vt:lpstr>
      <vt:lpstr>Strategies to ease the transition from service</vt:lpstr>
      <vt:lpstr>Aging and retirement can present life challenges</vt:lpstr>
      <vt:lpstr>Strategies to ease the aging/retirement process</vt:lpstr>
      <vt:lpstr>What is military sexual trauma (MST)?</vt:lpstr>
      <vt:lpstr>MST can have highly disruptive effects on survivors</vt:lpstr>
      <vt:lpstr>Start the Conversation </vt:lpstr>
      <vt:lpstr>One conversation can make a difference</vt:lpstr>
      <vt:lpstr>How do I start? What should I say?</vt:lpstr>
      <vt:lpstr>How should I respond to the Veteran’s answers?</vt:lpstr>
      <vt:lpstr>How can I help after the crisis? </vt:lpstr>
      <vt:lpstr>Talking about firearm safety helps keep families safe</vt:lpstr>
      <vt:lpstr>Be cautious when firearms are present</vt:lpstr>
      <vt:lpstr>How do I start a conversation about substance misuse?</vt:lpstr>
      <vt:lpstr>How can I help after the crisis?</vt:lpstr>
      <vt:lpstr>How do I start a conversation about emotional pain with a patient?</vt:lpstr>
      <vt:lpstr>Ask direct questions to assess for risk</vt:lpstr>
      <vt:lpstr>Suicide risk varies: information for providers</vt:lpstr>
      <vt:lpstr>Children have an especially difficult time</vt:lpstr>
      <vt:lpstr>Use sensitivity when talking to a child about suicide</vt:lpstr>
      <vt:lpstr>Create a safe space for a recovering Veteran</vt:lpstr>
      <vt:lpstr>How can I help a recovering Veteran?</vt:lpstr>
      <vt:lpstr>Safety Planning </vt:lpstr>
      <vt:lpstr>What is a safety plan?</vt:lpstr>
      <vt:lpstr>Safety plans should include several elements:</vt:lpstr>
      <vt:lpstr>What does a safety plan look like?</vt:lpstr>
      <vt:lpstr>Support and Resources</vt:lpstr>
      <vt:lpstr>VA support and resources</vt:lpstr>
      <vt:lpstr>Additional support and resources for women Veterans</vt:lpstr>
      <vt:lpstr>Additional support and resources for women Veterans  (Continued)</vt:lpstr>
      <vt:lpstr>Additional support and resources for aging Veterans</vt:lpstr>
      <vt:lpstr>Additional support and resources for LGBTQ Veterans</vt:lpstr>
      <vt:lpstr>Additional support and resources for Veterans who are transitioning from service</vt:lpstr>
      <vt:lpstr>Additional support and resources for attempt survivors</vt:lpstr>
      <vt:lpstr>For More Information</vt:lpstr>
      <vt:lpstr>Contact your local VA Suicide Prevention Coordinator</vt:lpstr>
    </vt:vector>
  </TitlesOfParts>
  <Manager/>
  <Company/>
  <LinksUpToDate>false</LinksUpToDate>
  <SharedDoc>false</SharedDoc>
  <HyperlinkBase/>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 the Conversation: New Tools for Veteran Suicide Prevention  </dc:title>
  <dc:subject>Veteran Suicide Prevention </dc:subject>
  <dc:creator>U.S. Department of Veterans Affairs</dc:creator>
  <cp:keywords>n/a</cp:keywords>
  <dc:description>© 2016 VHA</dc:description>
  <cp:lastModifiedBy>Marietta Stewart</cp:lastModifiedBy>
  <cp:revision>298</cp:revision>
  <cp:lastPrinted>2016-09-26T15:16:54Z</cp:lastPrinted>
  <dcterms:created xsi:type="dcterms:W3CDTF">2016-05-13T00:39:02Z</dcterms:created>
  <dcterms:modified xsi:type="dcterms:W3CDTF">2017-03-31T15:40:55Z</dcterms:modified>
  <cp:category/>
</cp:coreProperties>
</file>